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57" r:id="rId4"/>
    <p:sldId id="265" r:id="rId5"/>
    <p:sldId id="261" r:id="rId6"/>
    <p:sldId id="266" r:id="rId7"/>
    <p:sldId id="263" r:id="rId8"/>
    <p:sldId id="262" r:id="rId9"/>
    <p:sldId id="264" r:id="rId10"/>
    <p:sldId id="267" r:id="rId11"/>
    <p:sldId id="258" r:id="rId12"/>
    <p:sldId id="270" r:id="rId13"/>
    <p:sldId id="269" r:id="rId14"/>
    <p:sldId id="271" r:id="rId15"/>
    <p:sldId id="272" r:id="rId16"/>
    <p:sldId id="273" r:id="rId17"/>
    <p:sldId id="268" r:id="rId18"/>
    <p:sldId id="275" r:id="rId19"/>
    <p:sldId id="276" r:id="rId20"/>
    <p:sldId id="277" r:id="rId21"/>
    <p:sldId id="274" r:id="rId2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015" autoAdjust="0"/>
  </p:normalViewPr>
  <p:slideViewPr>
    <p:cSldViewPr>
      <p:cViewPr>
        <p:scale>
          <a:sx n="45" d="100"/>
          <a:sy n="45" d="100"/>
        </p:scale>
        <p:origin x="-293"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2394738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3779120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538033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922471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459206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1606955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4139421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685752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3963596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3288358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F2E8837-28FD-4ADB-8CF4-D0E8DA7B312C}" type="datetimeFigureOut">
              <a:rPr lang="es-CO" smtClean="0"/>
              <a:t>29/03/2013</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A70259C0-155D-449D-B4A9-5934604F9BA7}" type="slidenum">
              <a:rPr lang="es-CO" smtClean="0"/>
              <a:t>‹Nº›</a:t>
            </a:fld>
            <a:endParaRPr lang="es-CO" dirty="0"/>
          </a:p>
        </p:txBody>
      </p:sp>
    </p:spTree>
    <p:extLst>
      <p:ext uri="{BB962C8B-B14F-4D97-AF65-F5344CB8AC3E}">
        <p14:creationId xmlns:p14="http://schemas.microsoft.com/office/powerpoint/2010/main" val="2659785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2E8837-28FD-4ADB-8CF4-D0E8DA7B312C}" type="datetimeFigureOut">
              <a:rPr lang="es-CO" smtClean="0"/>
              <a:t>29/03/2013</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259C0-155D-449D-B4A9-5934604F9BA7}" type="slidenum">
              <a:rPr lang="es-CO" smtClean="0"/>
              <a:t>‹Nº›</a:t>
            </a:fld>
            <a:endParaRPr lang="es-CO" dirty="0"/>
          </a:p>
        </p:txBody>
      </p:sp>
    </p:spTree>
    <p:extLst>
      <p:ext uri="{BB962C8B-B14F-4D97-AF65-F5344CB8AC3E}">
        <p14:creationId xmlns:p14="http://schemas.microsoft.com/office/powerpoint/2010/main" val="1514453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2636912"/>
            <a:ext cx="2952328" cy="3384376"/>
          </a:xfrm>
        </p:spPr>
        <p:txBody>
          <a:bodyPr/>
          <a:lstStyle/>
          <a:p>
            <a:r>
              <a:rPr lang="es-CO" b="1" dirty="0" smtClean="0">
                <a:latin typeface="Informal Roman" pitchFamily="66" charset="0"/>
              </a:rPr>
              <a:t>Texto base: Apocalipsis 12:1</a:t>
            </a:r>
            <a:endParaRPr lang="es-CO" b="1" dirty="0">
              <a:latin typeface="Informal Roman" pitchFamily="66" charset="0"/>
            </a:endParaRPr>
          </a:p>
        </p:txBody>
      </p:sp>
      <p:sp>
        <p:nvSpPr>
          <p:cNvPr id="4" name="3 Terminador"/>
          <p:cNvSpPr/>
          <p:nvPr/>
        </p:nvSpPr>
        <p:spPr>
          <a:xfrm>
            <a:off x="107504" y="692696"/>
            <a:ext cx="8928992" cy="1296144"/>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solidFill>
                  <a:srgbClr val="002060"/>
                </a:solidFill>
              </a:rPr>
              <a:t>IDENTIFICANDO AL REMANENTE FIEL DE DIOS</a:t>
            </a:r>
          </a:p>
        </p:txBody>
      </p:sp>
      <p:pic>
        <p:nvPicPr>
          <p:cNvPr id="1026" name="Picture 2" descr="http://home.earthlink.net/~apocalipsis/images/9.mujer_ap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3225" y="2276872"/>
            <a:ext cx="4057650" cy="4170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6942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368152"/>
          </a:xfrm>
        </p:spPr>
        <p:txBody>
          <a:bodyPr/>
          <a:lstStyle/>
          <a:p>
            <a:pPr marL="0" indent="0" algn="ctr">
              <a:buNone/>
            </a:pPr>
            <a:r>
              <a:rPr lang="es-CO" sz="3600" b="1" i="1" dirty="0">
                <a:solidFill>
                  <a:srgbClr val="FF0000"/>
                </a:solidFill>
              </a:rPr>
              <a:t>¿Qué vio Juan en el cielo, símbolo del remanente fiel de Dios</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251520" y="2451373"/>
            <a:ext cx="4248472" cy="3539430"/>
          </a:xfrm>
          <a:prstGeom prst="rect">
            <a:avLst/>
          </a:prstGeom>
        </p:spPr>
        <p:txBody>
          <a:bodyPr wrap="square">
            <a:spAutoFit/>
          </a:bodyPr>
          <a:lstStyle/>
          <a:p>
            <a:pPr algn="ctr"/>
            <a:r>
              <a:rPr lang="es-CO" sz="3200" b="1" dirty="0">
                <a:solidFill>
                  <a:srgbClr val="FF0000"/>
                </a:solidFill>
              </a:rPr>
              <a:t>Apoc.12:1</a:t>
            </a:r>
            <a:r>
              <a:rPr lang="es-CO" sz="3200" dirty="0" smtClean="0"/>
              <a:t>.</a:t>
            </a:r>
            <a:r>
              <a:rPr lang="es-CO" sz="3200" dirty="0"/>
              <a:t> Apareció en el cielo una gran señal: </a:t>
            </a:r>
            <a:r>
              <a:rPr lang="es-CO" sz="3200" i="1" u="sng" dirty="0"/>
              <a:t>una mujer vestida del sol, con la luna debajo de sus pies, y sobre su cabeza una corona de doce estrellas</a:t>
            </a:r>
            <a:r>
              <a:rPr lang="es-CO" sz="3200" dirty="0"/>
              <a:t>. </a:t>
            </a:r>
          </a:p>
        </p:txBody>
      </p:sp>
      <p:pic>
        <p:nvPicPr>
          <p:cNvPr id="5" name="Picture 2" descr="http://home.earthlink.net/~apocalipsis/images/9.mujer_ap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916832"/>
            <a:ext cx="4320480" cy="407397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51520" y="6027003"/>
            <a:ext cx="8568952" cy="830997"/>
          </a:xfrm>
          <a:prstGeom prst="rect">
            <a:avLst/>
          </a:prstGeom>
        </p:spPr>
        <p:txBody>
          <a:bodyPr wrap="square">
            <a:spAutoFit/>
          </a:bodyPr>
          <a:lstStyle/>
          <a:p>
            <a:pPr algn="ctr"/>
            <a:r>
              <a:rPr lang="es-CO" sz="2400" dirty="0">
                <a:solidFill>
                  <a:srgbClr val="FF0000"/>
                </a:solidFill>
              </a:rPr>
              <a:t>Como usted notará, esta mujer es totalmente diferente de la que Juan vió en </a:t>
            </a:r>
            <a:r>
              <a:rPr lang="es-CO" sz="2400" dirty="0" smtClean="0">
                <a:solidFill>
                  <a:srgbClr val="FF0000"/>
                </a:solidFill>
              </a:rPr>
              <a:t>Apocalipsis </a:t>
            </a:r>
            <a:r>
              <a:rPr lang="es-CO" sz="2400" dirty="0">
                <a:solidFill>
                  <a:srgbClr val="FF0000"/>
                </a:solidFill>
              </a:rPr>
              <a:t>17.</a:t>
            </a:r>
          </a:p>
        </p:txBody>
      </p:sp>
    </p:spTree>
    <p:extLst>
      <p:ext uri="{BB962C8B-B14F-4D97-AF65-F5344CB8AC3E}">
        <p14:creationId xmlns:p14="http://schemas.microsoft.com/office/powerpoint/2010/main" val="3046177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heel(1)">
                                      <p:cBhvr>
                                        <p:cTn id="3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6297563"/>
          </a:xfrm>
        </p:spPr>
        <p:txBody>
          <a:bodyPr>
            <a:normAutofit fontScale="70000" lnSpcReduction="20000"/>
          </a:bodyPr>
          <a:lstStyle/>
          <a:p>
            <a:pPr marL="0" indent="0" algn="ctr">
              <a:buNone/>
            </a:pPr>
            <a:r>
              <a:rPr lang="es-CO" sz="4000" b="1" i="1" dirty="0" smtClean="0">
                <a:solidFill>
                  <a:srgbClr val="FF0000"/>
                </a:solidFill>
              </a:rPr>
              <a:t>Identifiquemos las cinco características de esta mujer:</a:t>
            </a:r>
          </a:p>
          <a:p>
            <a:endParaRPr lang="es-CO" dirty="0" smtClean="0"/>
          </a:p>
          <a:p>
            <a:pPr marL="0" indent="0" algn="ctr">
              <a:buNone/>
            </a:pPr>
            <a:r>
              <a:rPr lang="es-CO" sz="5100" b="1" dirty="0" smtClean="0"/>
              <a:t>1</a:t>
            </a:r>
            <a:r>
              <a:rPr lang="es-CO" sz="5700" dirty="0" smtClean="0"/>
              <a:t>)</a:t>
            </a:r>
            <a:r>
              <a:rPr lang="es-CO" sz="4000" dirty="0" smtClean="0"/>
              <a:t> </a:t>
            </a:r>
            <a:r>
              <a:rPr lang="es-CO" sz="4600" u="sng" dirty="0" smtClean="0"/>
              <a:t>Mujer.</a:t>
            </a:r>
            <a:r>
              <a:rPr lang="es-CO" sz="4000" dirty="0" smtClean="0"/>
              <a:t> </a:t>
            </a:r>
            <a:r>
              <a:rPr lang="es-CO" sz="4000" dirty="0" smtClean="0">
                <a:solidFill>
                  <a:srgbClr val="FF0000"/>
                </a:solidFill>
              </a:rPr>
              <a:t>Efe.5:23-24.</a:t>
            </a:r>
            <a:r>
              <a:rPr lang="es-CO" sz="4000" b="1" baseline="30000" dirty="0"/>
              <a:t> </a:t>
            </a:r>
            <a:r>
              <a:rPr lang="es-CO" sz="4000" b="1" i="1" baseline="30000" dirty="0" smtClean="0">
                <a:latin typeface="Agency FB" pitchFamily="34" charset="0"/>
              </a:rPr>
              <a:t> </a:t>
            </a:r>
            <a:r>
              <a:rPr lang="es-CO" sz="4000" i="1" dirty="0">
                <a:latin typeface="Agency FB" pitchFamily="34" charset="0"/>
              </a:rPr>
              <a:t>P</a:t>
            </a:r>
            <a:r>
              <a:rPr lang="es-CO" sz="4000" i="1" dirty="0" smtClean="0">
                <a:latin typeface="Agency FB" pitchFamily="34" charset="0"/>
              </a:rPr>
              <a:t>orque </a:t>
            </a:r>
            <a:r>
              <a:rPr lang="es-CO" sz="4000" i="1" dirty="0">
                <a:latin typeface="Agency FB" pitchFamily="34" charset="0"/>
              </a:rPr>
              <a:t>el marido es cabeza de la mujer, así como Cristo es cabeza de la iglesia, la cual es su cuerpo, y él es su Salvador. </a:t>
            </a:r>
            <a:r>
              <a:rPr lang="es-CO" sz="4000" b="1" i="1" baseline="30000" dirty="0" smtClean="0">
                <a:latin typeface="Agency FB" pitchFamily="34" charset="0"/>
              </a:rPr>
              <a:t>24 </a:t>
            </a:r>
            <a:r>
              <a:rPr lang="es-CO" sz="4000" i="1" dirty="0">
                <a:latin typeface="Agency FB" pitchFamily="34" charset="0"/>
              </a:rPr>
              <a:t>Así que, como la iglesia está sujeta a Cristo, así también las casadas lo estén a sus maridos en todo</a:t>
            </a:r>
            <a:r>
              <a:rPr lang="es-CO" sz="4000" dirty="0" smtClean="0"/>
              <a:t>.</a:t>
            </a:r>
          </a:p>
          <a:p>
            <a:endParaRPr lang="es-CO" sz="4000" dirty="0">
              <a:solidFill>
                <a:srgbClr val="FF0000"/>
              </a:solidFill>
            </a:endParaRPr>
          </a:p>
          <a:p>
            <a:pPr algn="ctr"/>
            <a:r>
              <a:rPr lang="es-CO" sz="4000" b="1" dirty="0"/>
              <a:t>Su cuerpo. </a:t>
            </a:r>
            <a:r>
              <a:rPr lang="es-CO" sz="4000" dirty="0" smtClean="0"/>
              <a:t>Es </a:t>
            </a:r>
            <a:r>
              <a:rPr lang="es-CO" sz="4000" dirty="0"/>
              <a:t>decir, la iglesia. Así como Cristo es el “salvador del cuerpo”, o sea de la iglesia, el esposo debe ser el protector y sostenedor de su esposa y familia. </a:t>
            </a:r>
            <a:r>
              <a:rPr lang="es-CO" sz="4000" i="1" dirty="0"/>
              <a:t>En una familia donde el esposo muestra la misma solicitud por el bienestar de su esposa que Cristo muestra por su iglesia, nunca se levanta polémica en cuanto a la preeminencia o inferioridad de alguno de sus miembros</a:t>
            </a:r>
            <a:r>
              <a:rPr lang="es-CO" sz="4000" i="1" dirty="0" smtClean="0"/>
              <a:t>.</a:t>
            </a:r>
          </a:p>
          <a:p>
            <a:endParaRPr lang="es-CO" sz="4000" dirty="0"/>
          </a:p>
          <a:p>
            <a:endParaRPr lang="es-CO" dirty="0" smtClean="0">
              <a:solidFill>
                <a:srgbClr val="FF0000"/>
              </a:solidFill>
            </a:endParaRPr>
          </a:p>
          <a:p>
            <a:endParaRPr lang="es-CO" dirty="0" smtClean="0"/>
          </a:p>
        </p:txBody>
      </p:sp>
    </p:spTree>
    <p:extLst>
      <p:ext uri="{BB962C8B-B14F-4D97-AF65-F5344CB8AC3E}">
        <p14:creationId xmlns:p14="http://schemas.microsoft.com/office/powerpoint/2010/main" val="14726009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332656"/>
            <a:ext cx="2952328" cy="3960440"/>
          </a:xfrm>
        </p:spPr>
        <p:txBody>
          <a:bodyPr>
            <a:noAutofit/>
          </a:bodyPr>
          <a:lstStyle/>
          <a:p>
            <a:pPr marL="0" indent="0" algn="ctr">
              <a:buNone/>
            </a:pPr>
            <a:r>
              <a:rPr lang="es-CO" sz="3600" dirty="0">
                <a:solidFill>
                  <a:srgbClr val="FF0000"/>
                </a:solidFill>
              </a:rPr>
              <a:t>¿Cuales son las características de la sujeción de la iglesia a Cristo? </a:t>
            </a:r>
            <a:endParaRPr lang="es-CO" sz="3600" dirty="0" smtClean="0">
              <a:solidFill>
                <a:srgbClr val="FF0000"/>
              </a:solidFill>
            </a:endParaRPr>
          </a:p>
        </p:txBody>
      </p:sp>
      <p:pic>
        <p:nvPicPr>
          <p:cNvPr id="1026" name="Picture 2" descr="http://t0.gstatic.com/images?q=tbn:ANd9GcQ9FjlfoK95nT3i8xLfqBC9rPf_ZmFmLkWn81IYLYSUs0i7K9KPg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260649"/>
            <a:ext cx="2976265" cy="38862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581128"/>
            <a:ext cx="8424936" cy="1569660"/>
          </a:xfrm>
          <a:prstGeom prst="rect">
            <a:avLst/>
          </a:prstGeom>
        </p:spPr>
        <p:txBody>
          <a:bodyPr wrap="square">
            <a:spAutoFit/>
          </a:bodyPr>
          <a:lstStyle/>
          <a:p>
            <a:pPr algn="ctr"/>
            <a:r>
              <a:rPr lang="es-CO" sz="3200" i="1" u="sng" dirty="0"/>
              <a:t> Buena voluntad, confianza, fe y amor</a:t>
            </a:r>
            <a:r>
              <a:rPr lang="es-CO" sz="3200" dirty="0" smtClean="0"/>
              <a:t>.</a:t>
            </a:r>
          </a:p>
          <a:p>
            <a:pPr algn="ctr"/>
            <a:r>
              <a:rPr lang="es-CO" sz="3200" dirty="0" smtClean="0"/>
              <a:t> </a:t>
            </a:r>
            <a:r>
              <a:rPr lang="es-CO" sz="3200" dirty="0"/>
              <a:t>El servicio rendido con amor es una de las experiencias más agradables </a:t>
            </a:r>
          </a:p>
        </p:txBody>
      </p:sp>
      <p:sp>
        <p:nvSpPr>
          <p:cNvPr id="5" name="AutoShape 4" descr="data:image/jpeg;base64,/9j/4AAQSkZJRgABAQAAAQABAAD/2wCEAAkGBhMSERUTEhQWFRUWGBoaGBgYFRgaGBoZGhoaGhwYGBcXHCYgGB0kGhcYHy8gIycpLCwsFx4xNTAqNSYrLCkBCQoKDgwOGg8PGiwkHCQpLCksKiwsKSkpKSwsKSkpLCksLCksLCksKSksLCksLCkpKSwpKSk1KSwvLCopKSktKf/AABEIAQYAwAMBIgACEQEDEQH/xAAcAAACAwEBAQEAAAAAAAAAAAAEBQIDBgABBwj/xAA8EAACAQIEAwUHAwMDBAMBAAABAhEAAwQSITEFQVEGEyJhcTKBkaGxwfBC0eEUI/EzUnIVYpKiBxaCJP/EABkBAAMBAQEAAAAAAAAAAAAAAAIDBAEABf/EADARAAICAgECBAUDAwUAAAAAAAABAhEDIRIxQQQTIlEyYXGR8IGh4TOx0RRicsHx/9oADAMBAAIRAxEAPwD5iFIJ6En60QFkZaY2cKDJy7T9arWxrJG3Sq4oBsX3rEGKLtWxGo5UQMOWP5oKss8LYsIk0aBAVtEnYinGHwYAEjWmFrhmUa16+CjYfGtOB0s6iY+VAcTwIzSJ9Ip1hcIdwNZpxawGb2lE1jdHVZkMFwW44lV261d/Qsp8QrZElBAXTkaFXhDOwJUR5/xQcguIFwTDgsc/shSQBInYanlT3AYRTdAtSNGnMwnr0HpzpxwzgIMEwoyxp59PhTBuAxGVwYAAjTQcuutTz2HHSFv9NbSCxBB0g8mB1Gu/lVyhX0RYPnoPhyo652fFxRnIXXaJ9dTtVtrgaIDBMep+9IvjoZdmd4nwwMfFofUH5CkmH4XccsEWQNCf8861vF8L4cq5VWRqN9PMa1PhnAVYAlzuSV6E8hPoN6b5tdAXCzO4bsm77yOs8qYnslbA1mfvWw7gBYA/PfWU43xlkIRQDrvmAj1oHKc+jN4pCHivDLoOhEe/b1pXaCrdXOcsGZIkfLz60wxHHbWfu3vjNEmIKjprNDYzhj3CGUhgTlDKZ1325fxRQyW+LZ08bSsf8Pw6klpDNDDSRE76+lMrV4BBmSDsDqYHWedC4Hg10L4SZ/V/E00wPDSPC3L860E6Rq2RuYUsoCGAd4+1NuG2sogyTVmCwECjkw4G1TqNuw29Ufm9brEETp/NWLGgievWgEckkGNzTTDqDz+tewiRnWEgmR6D96Y27xGxgzVQw4nQHy0r1SJ8Q251qMDxdnQzP38qIst1Ez+TQltpOlMLCQNRB/zWnBGFYRBHvooGDvQVgSRp/NMbWGnoPzeuqzro8vXtBNdYuuid7baYaCCJAnUGuxOBPlRXAMJDuh/UsifL+DS56QUdksLjrlw+JgBBMDy2PlWg4Zh87BjMKsdJM86Q4fh0Xi0gR4dpkCOnUQPdTu3jMggae/T+aU9q0F8hyUAGmlBYmW0BjyOoNVW7peZ0IH4aqwefM2YgQdJ0mJmCOR01qWkmMRVf4EboBLtpO0QDRnCuFlAFa4WA2G3xqaXWXow95NKuKcca0pcCYaGBMQD+qR51riamN8XjgrZAfERoOXvr5h/8jYTEyGQhVDHM0jSfLyrf8FxFy+mdkyAnTUGR6/SYr3inCe8tOjDRhz6V2qo1aZ8Lv9nEa1Nm4WvKJcMwEjyA+9T7L9sf6a4QwbIyrInZh+rXbzqPaTDtg7pt2wVzKJb/AHR089iZorsjhFZvGitAmSu3mKndw2yylP4T612Z4k+It94okNtO8cjA9K0GFEaNoawnCr7Wo7skCdQBy6VvrF/vLYciG6USyX1QiePjtBtqrJqpdKmlYgGfmTDiWPr96d4FII58hVHCbQlp11Pxp3geGliCDz/AK9WyXqG4BAx8WwOvp1FPv/qWHf2bh+M7+dD4TBZVo/hWJKwsDX891A77BFf/ANIUAlbhEa+yP3oK/wAKZFmZG0j7itq6ggNzpbx3Cv3JysASJ16jbQUnzZLqEopmTs4fKwJGlOcLeWapwTlrYDAsp2JgajQwRy8vpViXLazmSCvnp+9Gs9oGWLYwexmER8atw1kBwRoBz+3kKtwuIW4sAD3c6K/pZERpWOdmcQJcNBuaj/xgjp6zsaoN2VIK5TrqQFJU+XuOtF4q+lpZMkzGp6TQ2Iv6AatK6ztr0FI4Sk6T0NukAWcQbp7pHdVEnrJ0ECeVN7HDGJVWJIAGsRttpUsMqKBkAGvTntTK3ixmPkY0/amSjXQzloCvcKvEgABYMhgxB9CBoTS3iHDLpYg+GQJOUFCAdvvHlWqF7SvLig/5pTbCVGOwVu/auFVBYEQGM+HziYrRYm9lGpM77UYUIGg15VQyACW31J9RS73s0QXuCYVzF2yt06tmcAwZiF94+VKh2cw9trncoVLanXw6clH6RJ2p5auBjk6L9SfvQV/HKiGBLQRQfEymOkC8NE5iFgGFMctN/XUVtuHW1FoAAgRz61j+z6Zwsn9R011PnWyF3RR5xRKgMjs9Z4E1K28+vOqb4M+QqVu6NuX1rX1FnwzhlgFhsNfvWvwFiQBEDbSZJrP8NsiZOscqb4XHMG8IIA6fxVz2Ijo0mFw0HUA68zNMrNtZ0QT6CkeFuMx+/Kni4jKAARHnU0pOw6OxaOCMqk+lCYrCX7gJjL9fhTjDYielW3LUmetZJ+5sUZjDwEyXDv8AXrFZ+7dLXQLgYKp2G0TvPOeta/tFw+LfeKNRvH7Vn8Nba9mmCRy2AG0ajSmxWrAb2N8CFAEGByE0wUuRo1ZjD2HJKaKV3Gv1rQ2sSEAE+tY4ts5C7iXB3uuGB9PX4etCi3dLhSrAKIOmhjaD6VozxO2NQfKhbnEw05d6JScUY0VvjDbUDLqNOhqacZWC2oOxEHc7eteWytw+ODGsbT75oFuHm4dMwVSYE7n3Glymn9TVEfcPLZZYySJ06edMrI60t4dZKCG1BgyfhFMLlzpSuUraGaLTcpfjMTCsW0EQPU0QXpTxvHqbbIN9fl/NA0FHZmrnEYukToQR8CTQV27LZQdSdI5z+TWi4Rw5AJcSW0APTmRS1uDGy5fQ+I5RPI861UkPTt0OOE2QiAJqep68zTLjGIFq2jMY1+J8upoXgeHzNM7cukVfxJ++ui2ApFsiT0P8ULTekD32EJi2cCQRPUUSgA9a66ZkHlt6VWATrWttaAVHzDCpl9gepjr6UHZxDSes6RXf9QMFVMAmNKNwrgbDN+etXq6JmG2uLuzCPDA103ppgsW1xtRrtp9qUTIkCNflReFKoZLRz03oGu4SZscGABzopr/SkOF4uHgL+wpst2aTONhpl10ZhBIjoaDt8LVTI+QokNXhub0PQ0oOCRiSN+XrWIxnEC11gTA2jpG9a/GK8gpOhkgVnOP4qxqxAVz0WDPpR4si6MXKPcO7P8IF0Z3MWxtrqY3rUlLdpYQAGJ5a+prCYbjDKqKBINppA/3mTJ6bCiOG/wBRczXLxgGE15TBAH/KfaFJyZZcqKY4tWwixxIXMS4O8K4iIUHwgHTcsr1obLqBA+1Z7GWLShLwWLlwAMQIlk1n/wBmFEYU6Zp8t6bihzjvqJy+lmgGInfWKlbaNaWYS6gEkg15xHiwS0zaQoonDjtgp8tIIxvEe7UnMAx9kHc1l2Y3Lh103Pp9+nvpHieK3cQUZPCSxEkbZQDEfKm7WWWWEsoG8RPu5wZ+FIjO9voV+Vw9K6h+I4qlkFmOoByg7gCsYMRibjjEG61tXJKLuCAYllOkHlzpjfwdzEE2kDeIyzEf+i+UfXnV/HOHG2UtkRlQADoNa2Eebvt2Nk1jXFde5pOBdqUFpu9ADr02b05j0q/s42cs/VprF8NtjNLbDYDc8q3PBHkCBlAGg6/mtMUUhLdod2wZPmK8uMAvQfWpWDJB8qGxFyTFBk9KBhtnxvDEH2uR0q+1iCu3pNBqdp9KNDKqSSJ2HSTXoWidRk2qXUKTGMREzFGLfAENv9f4pJ3wUgE8+m5q5uJSTDAn9vOsfEZDHOSuKbNBw/GiYAPnFanh7DLM79awOE4gq6swUaa6/YUyscatgZhc00BOo39RqaTKvcZDDkkrUX9jdWzJAo9LKDlPrSjh3ErLhMjhs6ll8wpAY+UFgDPWiMHxS3cXPbYOskSOoMEa1NN+xvCS+JNBWIsgqQAAeVZLFdk3e6JZSp3g6itPdxZgxE12DbKpduhJ9BWQbWzKFTcPtgln8IDZEAAzQPD9zryk1LF4i2tk7C2rAADTUH+K9xADO1wmcohRPM/yaA4/g/8A+e2oOpYHbfl+etLTrY2uxVxCw9+0vdglg7DTpA1pTdt3VGVgfXWmjO1jDzJDFxr6KJ+YonB9pO8AV0DbeppuPxHBdAZ4HLoIrN9xCwfXz9KOxoPdC3mys5ABAlgNyVB0nSJO01oVNg+zlUnkYO/nyoDhHDbKyz3s7AkE9ImQK3JnWTS6GY8fDfcQcF7P3VaHJuSTE6wCesCTpvRXFuMG3GHCMGPOD8ZpnxjtXbtALZGZ20Hly99D8MNxwrXTmIM/xQ/1GoLog+Tx3OXUa9l+Bm0udvaYfClPatZvR5CtnYu5lFZbtRaBurv5/A0XRi0+T2Z2xgMysdgK0fAMeScsDWZ2j0A5UitXYVwPOnPZrLlzbbg/Afnvo11CfQ01jbXelDYwq5B60xtYjU9I0rPsjvcIX/drPL31NnuSqJ2Ol1Pm74VyMwBMHlHnqJ33rlwL3I5CDuZ8tAD61eLrgA8i0a9IY/ao3cWUAgjmdTyAkj1JgVTkafK3oq8L5ieNQiuW6f3v5e5I8MunLK8xMGY0In0onDdn8RcUBLeiqQSckExHhMzJPWNjRSYlx3RtqGLMBGozAgtEnYkLWhwvH2d+6s5AHe2ltihOUGy11iVzAlvCRGkHek5JJv5lWHzVC+Matv6b/KM2OA4hlCdy4ZcnO3JAKzlOaJgE6xT6xwBu6k2sQzrcB8V60t0DKQWslCVkEiVcwRNF2+Mul4JcZCq3e6dguWSyI9t4JOUeIqRO7COhnh+0jgNdfL3XcXb6DLDZVuKtsFv+4Gdv184khae2EvNSqMVV3q+/77Bk4LigikW4uG1iEBm2CDduWgjXCsKXCBmJUEeDmTq57O8HfDvctvla2wRkZFKqGVe7K5WdjOVLZnY67RVPBOPPdsXCzI1y2SGZCCh8IYEZSRswESdj7ltvtFiVt2rtx0fvrbEAWspRu5a6Nc5zDwkbD61lJVIGSzZFKDpfnLX4jVvgQNZnpXnEWy2W5SPlz+VZPDdor/cPdLkkWgwBwj20BLID/cY5WgMYA30PKtJxpGdMq82j3UfO1ohy+HlhkuXv8+1e6XuJlJuERIDHy06mgsXx7NcUA+EbbeyNvoPjVnaHi4w6Qp8YGQerRmPuUD41l+F4tR3mJfS1bBieYXQfE8vKhUXQLkrH/GL5fKgOoGY6821j4R8aUk3VHsH5fLWvMPimvsp53IJ9CB9BAphxKz/dKrsmke4TpRYYObo7LPgrQA2KuJoPCTudz7ulDribgBAJUbabn086d4TDMY0JJ8q0GC7LWwwd5YnWKolhhHqIWeTM5wTgmd1Ea/7jMjyHSt+mGVECqogCpWLdtfZUDzipXcSf0isbS+EC3J7PbJAFIOOlS/uP0NO0SBLb0m4jYLv4dRr9IoG0MSMthHhmDba/OmXZ2w0gn2CYpW+FKMdeUa71qeCJlsjNpBJ+NFQTehgqgNp0iheF4FgrktGZiR6bD5UXbxKsJyxoDQd/iXiygSTsKTKSjsGKb0Yd8VZa345AUgyGK66icwIjc0ve1YXxZwQfZJafMiSdYJqZsHuxAYwQZUww09oTod9jRmC4LePdvkugZrsm3bttcg5ApdG8MmD8BWTfCT0et4WKniV5GtvV12f67/EE8Nw6ZbQT+6VOdVR1mBmWRLCQJK+pFMb9nDKpZnRBeYPIuZfGJGZGDaNMyRpJ86twnBLpuLdUOLiWQbbXVVSbgu3JtuE8IDJAPQMDvUeF4C7ZVGuYd7mayEygISjC5dYqwZhCsHXxDTw68qW8n+0NwjTrI9fPbu39NfT3+QNjcJh1VrL3ra5vERcuwzTsxYmTMDWmh4IoI70ZoVVAzeEqHVxtuMyKfdSxez+IFu4FfKVw9hYhCt0qjh0zsCVP6cwIjNPKtNYuW/6ZFAKAIoVW9pQBGUzzERXQyN/EhHiF5aTx5G3fv7pfv9yH9NZXNcACs4CtGgMTGm0+I6jrSbBYbCpcFs94RlKKXuOyqrDLCZjCyIGlCY60+8kjlS63eZXDMJgjeq4xjJaIPPyx1bN2nZWyLbW815kZcmVsRcZQAQRlUtAIyiCPvVeNVcJaJVrjMx07269yOUy5JA8hvXvD+1Fi5+sKejaH56Glvaa4l9PBeRQJkyWMeQUwfeKTLG1ujfOnN1KWj59xfHi/dNpWkAwW3jXUiNyTpSHtVxhMq4OycyrBcrsW5IOscz19KP43xV7NprOHVkDf6l3LDtOgRQNQD139KA7K9nAWzv8Ao1jlmHLzii5qjODs3HYiwEZQ/wClRy56aT76N4hfKYm4p5tVvZy1Nwaalh8BqfnUu0eHy4pjyOU7eUH6Uzw0qm0Lz20h5wlCIanNtmJliIFJOD4gQJo3EYsEwN+UVub4heMZ3LRPpQ1xivM0HxS+6Ye44uhGy6M/srruTBj1gxvSCzxO4Fe01y4p7zDq2d7d02luEhnS+vhIMQAwlSZ/UIRKk6LsPh5ZI8k+/wDj/P5q9V35jWdaV8QxbKwVNJ50m4pi7qMbCXbtxFvWRmFxRcOe1dZrfekBdCqnxagMOUUHnukqs3y4xBXL3iC7kNlnUd97DbFp6adKmk+LK4eCbjdr8/Poac4QPrCnNuW39RQHafikWxbUc9+kfzSh+IXiloF7pBvXlyC4qXgqoPBddgokNJ9IAJoq1bz28jK7EknxurtuYll0/Io4530YvN4N4lybXUa4a6cgBOhEVbcukch6868tAaCIyilON4oCWhoA086C2yXjYH2dwJuFZ9miMN2suQqhrNod0G1sXrkkvcUgd2+kBBvzNecN4S122NWUqZVlOVlMQYPQgxFe4nhPdDNaN5CqKv8AbePCpJEyCSZYn30WWcpSos8MsEY+vq/l0/PoEY3tTeS6FGQA5IzJcUXcwUkpcnLb1MBWBOm+oqeI4lebDve8IIvG2Brt3/da67x+cqrwnAReOe53kHKWXOQtwpszjmTA2iYFM7XZxC5LG4F7zvDaznui8zmKf8hmiYnWgt9Bzl4ZJUunXXX5fqI8JfxLnMuXuy7KZzZoV2QtmmJldo99Q4Fxx2a0v9u4WJzotq4rooJHeZ2JUgECQN5rRns9az5s1zKHz933h7rOZObJ6kmJieVRHALaraVSw7klkYEZhMyCSNQQxBEUucn3NWbBTTX7dNP79tqhK3aq93dpilpA1tWl7b5LjMdUFwGLMaCWnedhqdiRfuYjuT/T5XQ3P9J5Ch1XLPexmg+1Eabcqqv9nrKqFXvQmRbbBbhGdV2FwAeLmJEaE0Z36i8Lv6ghtgbDLIaIjfQUUHJbQvJPDXoj79l+n5/4siOH3clm6QpS+QEAnMMysy5uR0XWNvOi8Rwvu0g+03r75rRYLgKKyuC+VTKIzkohIOqryiTvMTpFKeL4qXMa/pHp+9W4pzcd9CPOsTknjX/X5ozS8MzNHn+GjrlpbQyKB5+tWXXVTA0gS37VDDxmUt/yPpyFDKkCtmi7NWYuhc05FBMci2p+VV9qDOIgbgLVfZC5N9yDEgmPUzTDiXD0e+zF4M7DnAFbhai22KzJtoI4TgyyiY86bpw+3MjWPPeh8GAFAEUTbtNmkbUTyW7YvjRTxHGWrVpnuDwKPEMsyCQIy899qVW72FS0wXDvaSQCjYZl7xn0ComX+4xiIAo/tJgzew120kZmURJgaMDvy0FJ/wDoTm1dU2bYnIctzFXr6sASSsuAbLRs6zrSXl9Wj0MGPH5fqk0+XvWtdvv/AAdcxuBWxDWCbSsQ1v8ApjFtxH+omWEJz6TuGohOJ4S2LS913INwi2ps5CrHwlyseAHNGb/uHWlV5rn9Ldw5Ms7yi941zu1zKcpuuMz6qTJGmaOVV8fsd9cZmuG2vd5VyhSczHMxMg5dRbErr4fSlykylQxN8ZSdW98r+nb8ph/FOCo7MxtoxPi1QGTtJ01Maa0RwPhS90CVFoSYUAKPWBVnDb9y4oLwNBMHTNzjymvMdxIBspooxS2yGUpv0N9AnEIF2M+tK24Ulwd4d+VCYy8WOhieRP2om5xHLbB6Dc104WgFcTS4fAqqkDnUns6eVQbEkDavLOKzL9aWdTB7+Kyba1V/1FhqQYPKKuxBmosmk6USaYRJMaCNqo/qp3qAMmANfSrL9pbam45gLWOKZx2TSaGtBWbWDl6be80AvHUvEWwcqsYB+1EX8Qif2V008Ubx6+dLtX6RnBrqE8R4qFt+GDOmn0rNJaOtxvZXbzbpTJcPngD2R+TQPGb8gW0HkAOZqy6VCkl2FuDtG4ST1k6dOVFG0cp6senKnOC4VksxprqT5VXhrIY7ROgHl+SaBug1RLszhyL2nJRPkN/vS/HcZIvvA/UQD760PD3Ve8Kjb7D+KxlvAljmOms60Khpu6FykuVUbPhfEQQCRvyFOP6oHasnw+2dgJ86fcNssp8UeVQyeS6u0NkodUe9p7zW8JddSVcKIIgkEso0mRsTvWVvcXvqL6h7uVBbEXxb7xWdwuYC0MpTKSdeY9a1fG7qdyxv/wCmB4hBOkiNBqdYpPf4rg2JuMrFoFslrN2SHJOXKU8YkHSDHlNbyp0i3wnwbx8t9a/46/v9zP3mu2XZQxYxb8TBZXPcyawAD1E1XjMC9tHd7uYjKADGYM+gkKB5naYU77U+sXsEtshFUK7ZSptsCWgmHVhm9kEifLrS2zjsGqzbXKoIf/TcCfZVgSNT4hHSZo437lXb4H8/St9Pt07DPg/GAbEFsxRmQmIJg+FoIBEoVOw56VG7eRjJjf3/ACpNj+NWiSE9tiAxAbUgQJOxPLrt5UHbu5XaWOZBJHQR8ztoPKqoR1tkGXG3NtRavfT+Pce4W7bS4Z8XSdQKE4nxIucpGnQfvSg49CCcx5nUMJG5iRrRXD76M0iSQOasB8SKdcezFSwZFuUXr5M+g4vittAAx35Urt8btqYB35TWU4vjy5EGgbKMSSZ0+JFCsN9RHJIb2/8A5B/qMS1iyoEGM5nkYLRsOdPMRxOAFSblz5erRtWV4Nw5E8TALmljl0n37netTg8irmACqRoOZ8zXTwKD0DDJa2MsFeyrLxm5xsKQ9puJPeQ27eoO+v0oFuPm6SFBCiYjcjz9aI4ZgmYRS+O7YT0KcDwu4GUiS06DePOa1GGwYQQfEzaseZP2FHK9u0MqgFttKpzRIiJ+PvrlFXaOc5VR1+7CkDTr6fvS/h2EzXJ0nl5D1pfxziwUMg1gS0fT3/vTngpFuz3h0kfbQCmVZl0i3juNCRbG5+nIUDYxMAtzA09dqCONVrjNcMtrA8zt7gK5LkjLBGog9d/2oZhwQ3wjgWzm/VPzr3BYNCug09a8xuHAt+g60FbxBC+HQUGSPpMhFyk2aWxaVdAAKIa4AKwy8dfMZOxAHQ9T8aIvccnYyakWOV6GvH7h/aXNcsXFXdwABMcwdzttWYxIub5bmYOjQ98POUk6HlyorifHT3TZdGAEHTTXpSbFcadtiICEnT9YHnyFZLHvfU9jwUcnl+hJq31v2X8HpxDs+ZtGzKSJmAqusz6vVPcEWwASTCSC0gFYOk7Vc6zrNSQ0/FUdNE+TxWSSSVUn/boijDFkYaAgMTM+ZO2861z2rhOeZL58wj/fymdYhR7qJVROu1F2lUwY/PKnel6E/wCqnjbdLfXXX99Ct8CwHNptkan2WIjSTsdqtwjOs6MNIlnzD3DlT3DWFQZmAnkOlC4vFKRqAaZCCvQvL42eSDhKn89/5F+inSTp+Gj+DsJYtsAJMdTSnDXixjYDcnn5DzonHcTFhGiNBr5dFHnzp8/YhxJ3Y6wwssWImRsZ001291DYnG5rbSYEGJO9YS12muW8zEyImAB9eVSwHaNsQ4W4oCnz1/xWwXJA5U4NGp4eXyM6roAY60x4Fx57ilBv9J0pPg+KgyqiOQ6SK0Fq/kszoCAT05fxU2X0Sqh0PVGwMXsjFZzEHWdp668qOfjE2jr4zImOnP7e6smMabs5DLQWjqN6swZLBiToolvsoPrS1dhNJrYmxeJuC+Fk+gmTPXrvW7TiZyhG0CqJB9+9J8HaFtWuuAW9qSNgBv5UDgeILecZy0HXeBE9OpOnuqlvQiMdjfD4XxNfOqnRB08/WnNtxIYiII+QFTtKHhNNDJ6Uu43jMocLsNvWkS27HwWgp+OhywJ2Bj4c/fS9+JEACY5D7n0pHwi5Ga40nfKOvmfKiO7ZzmP4PSlQjKQ+TjE58USSRtyHQcqoVzmBJj0/io43HpaTM20ges/YRUcWwUTKkRIIO4nl56VYko6J7bC8QyZSMxI0mRAqi2beaDuZBG3tRPx0pQmOdiwJ06Aab8/Or7dxp9TNc4t74leDjxrnTt6ul0W/47/oN8TdG6kRqfhpQYxk8/z31SpOUrGpnpznzmo6xBB95HLpFJyKTSpdvYOGHFFy5S769Uenv+UNMJilMa6zHvpjYuAmFI0Oo6VnLJIIMc51InQHc+po/CWmUhiZkGYEQSc2pJ11Lft0zG3rRmfBhSk1kWlpWn+a/cb4u6Au9LjfBO+k1zCdBv8AKiv+kWUBL3Czf8fCDV0Uo9Tx3MU4G8xkp4VEa+cgj5iknaPi4uPlUyAST0LTy6xUktutki0S7ONQu67SI56dOtK7OAefEpXzOnzNSSySS2ejgxQu0wnBFUtvduiVylQInU8qU8GtM15bcgTqSToNJp3xC3FpEGxMn3axQWF4WZkakxVWNVFHneJyXkdGztrCZAADI5dede9q3IwZVSZkAnqOg6Cl/DHuaByAB7OYTB6yNhQ/Glu5gl10bmMs5YMwfhSVBOdIa5tY7kD9kbL5858IAOp1knQaU6xDLm7m2TAOZyeQEHWDVFq4LdsLp6/Ujzqng1kuSg1zEFjHKdvhXZXGDMxKc1fYdY3hxvWoUsBOsH9I6+Z2A86nwPsuVPe3TEbKu0xCjXptT3hxthQg1G//AOv4FXYjFiJGw9np61EssskqRS4KKTZLDWxZts51P1NZridwwJ5zPqdabvjCykk+EDT96R3Gl9eQ/n9qpapULjLdsEiWCAev7felN67fbEjuroyZliGiNpAnc7xR/egKzNJHP70o4ZeBvanwj2tTzMACNjMR6Vk4zjSH4pQmm2L+1rXHIfIwtKSoaIUsTJjrtE17wrOcP3jGVzZAOfhUMT/7Cn/F8aMRmtsxIIgbaZZiB8NKBwPCGt2VXXfMfJmG3wAFWPFpJnnrK1JtFGHJMdedGoCTrpr7q9tWQhg1XcxOunxqhLsTt9w1bZXXqdIo+3w5nAbYUFgsVmXJAOm9M8PiMoAn30ub4houucLt5QVOo3H3qzCQJUjb/FVG6EltDOkdaV3eJhfFzqRqnruPUrVDoAIZAHwrzEYgEcjM0uTFZgI23qi7eYanbyqmMRUmY7iHFXtEAGGImegP3515wO/mujPcMGcwJk6CdBXuI4al65Nssubk2vwjlRB7Pdwq3M2aTEjQgjlSJTjfF9RkYziua6B+PuLdIFs6Lz+VFBBbtdNP80JwxQXUNoGkFpjrR+P4fduWStlc+sGCNB5Ty5UayLlxkK8ty9aKsB2wByo1hIGzkmY6nr1ijsQxvOSIuSv6TOg5/wDaJ0kxWVw2BYvkIIYGCCNo61q+F4YWkYDUNlzE6TEx8J2qqeOMfVE7k36ZDO12ANxAxxMPlkKFm2N4GYmeWpio4G4mGR1PtLOZjzy/beicHxLJ7RgGcy76D96T8Qyxca4ZWGkjSZ3Pzrx/F/Ej0cD9DB+Dds8zkBR4jr1id60OO4mDAGoaAI5DX9q+TcMsk3FAYLqNTyE7n3VveG4pCcveKWLGDy3nQ07ylH4RCzKXUbYm+IVQYzSP/U6fGKCxN+FYbNtH1q/D2QBcu3fD3UhFPNtvf1+FZ3EY7xZl6/H1pmD1NsDM1FUdjOJZAwBlShn4ED35vtSTCXzcUIABzJ2Jb/E/Gm/FOF5LZLbXArKvPKdduQ3oPhvDTLKgLEqdIk7dBvToNNOUuzOlFr0x7oa4Oylhe9cg5fZg7sRpVuFxzFVZzo2/mw/is7jLOUokERuNRB56HY02utlt2wZ9v6LTcitrYnHpS+hfftZmkTFWjh6g+JiZ13qFvEeER1o2xcDCedG5ewpI8w6BJAFFWgeQrrVqOZ1/IovD3gN6TJWNQBi7JImYpZdszrTvF3ldtDSzEWoMUGWPo+hsfiIYe8QuUcqhfuT+9Qt6MKvxGGO5I8op2KScUBOLTMlwA/3BmEyDl9fKtOjI0o5lZ1g6g/asY7vbyjpMadfP500UgW7ZVwAQSxOhnzHT615ubFzkpWWYc3CDjVh+JxKo0IDlnSYk9SaO4NxRjdUDaRtO1IsTiremRiSJ5fnSvLPei4mQkzrA/NaCeJy6leHxEYwqjS4ph/VXXYbwZ/8AyD9KyWN7SXXclHKrOgHTzpw/HFWziGAh2IRJ3EqFYx6LWYw+FLTAJ00gfmlXY5vjTPNywXP0jfhXaKG/vmRoQQNZB567R0pn2jxjNaUL7L7kNOYAAxsI328qyt2zGk68+k+VFYG5IZJ19oeo5f8AjPwrvKjJ8mZ5slFxI3V7tJ5mh7eJMjU+tGcZHht+80uw+4natbtWLimmbXi1/NaV1JADZcvKNwes+tC4HDd5dRP9xHProadpwO21lM+JCqQGKBSWzQeZ6KfnSPD8bs2HYIpcEkFm3yxy5DelwyJRpdSieK576DrtTjg90wZCgqvovhFA8NvZV9oqxM77jkPrQt3F2r0mzmGolTrAkagjfU7VLiCImSHDEDLIkecEHbekST8ni+rZbjcXltdEgjj5F8o6jxyEYj9R0gn4kT5VHjuENp1thg0HcA7xt7qGwfEgsiAxIIU/7SdJEc4qx78sMxJgD4n703wzbqL7CvEwUE5LuWWBlEfnvpl3ug6fm9A2ru/361fbxAjxfCr+J5aYxsYgRMVTeYkyDpvVNrFAact68uXpmDP5zoUmg21RHMR7969xF4EA86FN0zrtRFog77ecUUkpKmYnTPbGpnp+bV2IxAiqMcwWQN6EXEACDSMK46HZHyBezL3iJUJkBjxxl228VIuK4oPdYhQokwF26TXuOxpOVV0RBAA68yfM0EaXFdwJUtItR/zp50zt8QNtQQZYrA8pnX60qsbiRNWNqfLb4UfHkzIzcegyHEQ6hbq5h1/UPOaowmHe45W1J/bzPKqrNokEjlR/BsX3Wcj9WnuH81mefppdRmGFy30CeIdlWS2HDhmHtgDRR1B50jQkNK6dKe3OIkhtCZU6D/iZ0pPw7DNcdUG7EKPUmKXglJr1BeIjGMvSH8XwT5LTsujICNdPw0HgsLDDN8K2PG0XObY9lFVANtoX41mmtkN76zLcdIbgipu32C8Y7Cy7gwdBvyJgxWfVZEk1rMDbR1KPoHED9xWX4rw42brWyZy8+oOo+tJ8PJO49x3jE00+wV2evgXSDMMjD+PzpTruVC+Ilhpm6/8AIeY0rO8JxvcvnABYDSRIE+XWneJ7ROyxCqDuAoqmVVRLibTsgmDNt4JDDcMNiOR8vSi79uCpHNfmDB+UUBb4iCRIHSQAD5E9aYLcDKFUEsJOvOdwOm1KxvhPZXkXmYqRGzdBnepYi9IEVVYugEzp1Hn9qtu3VjXSvQUrPJqgY41pjWorjDyJqDvzEVWjEnWjTOoapfldfzzqjE8QhoG0UHdvTGsUBebXSsa0cFXOJSTqammJ060tIH4TU0vRtSkqNsANeAV1dSghxg+HK4CBiHaTMArp75FTfs/cDFZTQdTzMdK6uoITex+SCSR5jrHcKVOp2028zTBuzwFpDOpA1B667R511dSZN9R8UroTYxjbY255b+R5fCm/Zrhhnv5EICQOcx8q6up0OiJZv1BGPxZbO53JAPu/xS9mzAMee/r1+ldXVudelMd4V+thGDxGVgRvMD96u7dYIBrdwc1g+ZXn8CPhXV1QQ1lRf4n+mZdE6VetrnOprq6rpHm4xt/Qd2BrJIBJ9RMVJXywRXV1RSez28SSiizFjMO8nxc/PkPfQLXSa6uq/A7ieL4pJZHR5aubzXAztXV1UEpFtvQ0Lcaurq5nIrc8qgpmurqA4//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www.ibbmaipu.cl/media/users/1/71806/images/public/5186/la-novia-de-cristo.jpg?v=13351813654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60648"/>
            <a:ext cx="2857500" cy="388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693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1030"/>
                                        </p:tgtEl>
                                        <p:attrNameLst>
                                          <p:attrName>style.visibility</p:attrName>
                                        </p:attrNameLst>
                                      </p:cBhvr>
                                      <p:to>
                                        <p:strVal val="visible"/>
                                      </p:to>
                                    </p:set>
                                    <p:anim calcmode="lin" valueType="num">
                                      <p:cBhvr>
                                        <p:cTn id="20" dur="1000" fill="hold"/>
                                        <p:tgtEl>
                                          <p:spTgt spid="1030"/>
                                        </p:tgtEl>
                                        <p:attrNameLst>
                                          <p:attrName>ppt_w</p:attrName>
                                        </p:attrNameLst>
                                      </p:cBhvr>
                                      <p:tavLst>
                                        <p:tav tm="0">
                                          <p:val>
                                            <p:fltVal val="0"/>
                                          </p:val>
                                        </p:tav>
                                        <p:tav tm="100000">
                                          <p:val>
                                            <p:strVal val="#ppt_w"/>
                                          </p:val>
                                        </p:tav>
                                      </p:tavLst>
                                    </p:anim>
                                    <p:anim calcmode="lin" valueType="num">
                                      <p:cBhvr>
                                        <p:cTn id="21" dur="1000" fill="hold"/>
                                        <p:tgtEl>
                                          <p:spTgt spid="1030"/>
                                        </p:tgtEl>
                                        <p:attrNameLst>
                                          <p:attrName>ppt_h</p:attrName>
                                        </p:attrNameLst>
                                      </p:cBhvr>
                                      <p:tavLst>
                                        <p:tav tm="0">
                                          <p:val>
                                            <p:fltVal val="0"/>
                                          </p:val>
                                        </p:tav>
                                        <p:tav tm="100000">
                                          <p:val>
                                            <p:strVal val="#ppt_h"/>
                                          </p:val>
                                        </p:tav>
                                      </p:tavLst>
                                    </p:anim>
                                    <p:anim calcmode="lin" valueType="num">
                                      <p:cBhvr>
                                        <p:cTn id="22" dur="1000" fill="hold"/>
                                        <p:tgtEl>
                                          <p:spTgt spid="1030"/>
                                        </p:tgtEl>
                                        <p:attrNameLst>
                                          <p:attrName>style.rotation</p:attrName>
                                        </p:attrNameLst>
                                      </p:cBhvr>
                                      <p:tavLst>
                                        <p:tav tm="0">
                                          <p:val>
                                            <p:fltVal val="90"/>
                                          </p:val>
                                        </p:tav>
                                        <p:tav tm="100000">
                                          <p:val>
                                            <p:fltVal val="0"/>
                                          </p:val>
                                        </p:tav>
                                      </p:tavLst>
                                    </p:anim>
                                    <p:animEffect transition="in" filter="fade">
                                      <p:cBhvr>
                                        <p:cTn id="23"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92500" lnSpcReduction="10000"/>
          </a:bodyPr>
          <a:lstStyle/>
          <a:p>
            <a:pPr marL="0" indent="0" algn="ctr">
              <a:buNone/>
            </a:pPr>
            <a:r>
              <a:rPr lang="es-CO" sz="4200" b="1" dirty="0"/>
              <a:t>2)</a:t>
            </a:r>
            <a:r>
              <a:rPr lang="es-CO" dirty="0"/>
              <a:t> </a:t>
            </a:r>
            <a:r>
              <a:rPr lang="es-CO" b="1" u="sng" dirty="0" smtClean="0"/>
              <a:t>Sol.</a:t>
            </a:r>
            <a:r>
              <a:rPr lang="es-CO" dirty="0" smtClean="0"/>
              <a:t> </a:t>
            </a:r>
            <a:r>
              <a:rPr lang="es-CO" dirty="0">
                <a:solidFill>
                  <a:srgbClr val="FF0000"/>
                </a:solidFill>
              </a:rPr>
              <a:t>Mal.4:2</a:t>
            </a:r>
            <a:r>
              <a:rPr lang="es-CO" dirty="0" smtClean="0"/>
              <a:t>.</a:t>
            </a:r>
            <a:r>
              <a:rPr lang="es-CO" dirty="0">
                <a:latin typeface="Agency FB" pitchFamily="34" charset="0"/>
              </a:rPr>
              <a:t> Mas a vosotros los que teméis mi nombre, nacerá el Sol de justicia, y en sus alas traerá salvación; y saldréis, y saltaréis como becerros de la manada. </a:t>
            </a:r>
            <a:endParaRPr lang="es-CO" dirty="0" smtClean="0">
              <a:latin typeface="Agency FB" pitchFamily="34" charset="0"/>
            </a:endParaRPr>
          </a:p>
          <a:p>
            <a:endParaRPr lang="es-CO" dirty="0"/>
          </a:p>
          <a:p>
            <a:pPr marL="0" indent="0" algn="ctr">
              <a:buNone/>
            </a:pPr>
            <a:r>
              <a:rPr lang="es-CO" b="1" dirty="0"/>
              <a:t>El Sol de </a:t>
            </a:r>
            <a:r>
              <a:rPr lang="es-CO" b="1" dirty="0" smtClean="0"/>
              <a:t>justicia</a:t>
            </a:r>
            <a:r>
              <a:rPr lang="es-CO" b="1" dirty="0"/>
              <a:t> </a:t>
            </a:r>
            <a:r>
              <a:rPr lang="es-CO" b="1" dirty="0" smtClean="0"/>
              <a:t>es </a:t>
            </a:r>
            <a:r>
              <a:rPr lang="es-CO" dirty="0" smtClean="0"/>
              <a:t>Una </a:t>
            </a:r>
            <a:r>
              <a:rPr lang="es-CO" dirty="0"/>
              <a:t>figura expresiva de </a:t>
            </a:r>
            <a:r>
              <a:rPr lang="es-CO" dirty="0" smtClean="0"/>
              <a:t>Cristo quien dijo: “</a:t>
            </a:r>
            <a:r>
              <a:rPr lang="es-CO" dirty="0" smtClean="0">
                <a:latin typeface="Agency FB" pitchFamily="34" charset="0"/>
              </a:rPr>
              <a:t>YO SOY la </a:t>
            </a:r>
            <a:r>
              <a:rPr lang="es-CO" dirty="0">
                <a:latin typeface="Agency FB" pitchFamily="34" charset="0"/>
              </a:rPr>
              <a:t>luz del mundo</a:t>
            </a:r>
            <a:r>
              <a:rPr lang="es-CO" dirty="0"/>
              <a:t>” </a:t>
            </a:r>
            <a:r>
              <a:rPr lang="es-CO" dirty="0">
                <a:solidFill>
                  <a:srgbClr val="FF0000"/>
                </a:solidFill>
              </a:rPr>
              <a:t>(</a:t>
            </a:r>
            <a:r>
              <a:rPr lang="es-CO" dirty="0" smtClean="0">
                <a:solidFill>
                  <a:srgbClr val="FF0000"/>
                </a:solidFill>
              </a:rPr>
              <a:t>Juan 8:12</a:t>
            </a:r>
            <a:r>
              <a:rPr lang="es-CO" dirty="0" smtClean="0"/>
              <a:t>.  </a:t>
            </a:r>
            <a:r>
              <a:rPr lang="es-CO" dirty="0"/>
              <a:t>Cristo siempre está dispuesto a traer luz espiritual a su pueblo en tiempo de necesidad. </a:t>
            </a:r>
            <a:endParaRPr lang="es-CO" dirty="0" smtClean="0"/>
          </a:p>
          <a:p>
            <a:pPr marL="0" indent="0" algn="ctr">
              <a:buNone/>
            </a:pPr>
            <a:r>
              <a:rPr lang="es-CO" dirty="0" smtClean="0"/>
              <a:t>En </a:t>
            </a:r>
            <a:r>
              <a:rPr lang="es-CO" dirty="0"/>
              <a:t>ese sentido se podría decir que el “Sol de justicia” salió en ocasión de la primera venida de Cristo </a:t>
            </a:r>
            <a:r>
              <a:rPr lang="es-CO" dirty="0">
                <a:solidFill>
                  <a:srgbClr val="FF0000"/>
                </a:solidFill>
              </a:rPr>
              <a:t>(ver DTG 226)</a:t>
            </a:r>
            <a:r>
              <a:rPr lang="es-CO" dirty="0"/>
              <a:t> y “nacerá</a:t>
            </a:r>
            <a:r>
              <a:rPr lang="es-CO" dirty="0" smtClean="0"/>
              <a:t>” </a:t>
            </a:r>
            <a:r>
              <a:rPr lang="es-CO" dirty="0"/>
              <a:t>de un modo especial en el tiempo de la gran oscuridad moral que precederá a su segundo </a:t>
            </a:r>
            <a:r>
              <a:rPr lang="es-CO" dirty="0" smtClean="0"/>
              <a:t>advenimiento</a:t>
            </a:r>
          </a:p>
          <a:p>
            <a:pPr marL="0" indent="0" algn="ctr">
              <a:buNone/>
            </a:pPr>
            <a:r>
              <a:rPr lang="es-CO" dirty="0" smtClean="0"/>
              <a:t> </a:t>
            </a:r>
            <a:r>
              <a:rPr lang="es-CO" dirty="0">
                <a:solidFill>
                  <a:srgbClr val="FF0000"/>
                </a:solidFill>
              </a:rPr>
              <a:t>(ver </a:t>
            </a:r>
            <a:r>
              <a:rPr lang="es-CO" dirty="0" smtClean="0">
                <a:solidFill>
                  <a:srgbClr val="FF0000"/>
                </a:solidFill>
              </a:rPr>
              <a:t>Patriarcas y Reyes </a:t>
            </a:r>
            <a:r>
              <a:rPr lang="es-CO" dirty="0">
                <a:solidFill>
                  <a:srgbClr val="FF0000"/>
                </a:solidFill>
              </a:rPr>
              <a:t>528-530).</a:t>
            </a:r>
          </a:p>
          <a:p>
            <a:endParaRPr lang="es-CO" dirty="0"/>
          </a:p>
        </p:txBody>
      </p:sp>
    </p:spTree>
    <p:extLst>
      <p:ext uri="{BB962C8B-B14F-4D97-AF65-F5344CB8AC3E}">
        <p14:creationId xmlns:p14="http://schemas.microsoft.com/office/powerpoint/2010/main" val="4206304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0" dur="1000"/>
                                        <p:tgtEl>
                                          <p:spTgt spid="3">
                                            <p:txEl>
                                              <p:pRg st="3" end="3"/>
                                            </p:txEl>
                                          </p:spTgt>
                                        </p:tgtEl>
                                      </p:cBhvr>
                                    </p:animEffect>
                                  </p:childTnLst>
                                </p:cTn>
                              </p:par>
                              <p:par>
                                <p:cTn id="21" presetID="31"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i="1" dirty="0" smtClean="0">
                <a:solidFill>
                  <a:srgbClr val="FF0000"/>
                </a:solidFill>
                <a:latin typeface="Agency FB" pitchFamily="34" charset="0"/>
              </a:rPr>
              <a:t>El sol es un símbolo de Cristo, del cual se viste la iglesia que guarda los mandamientos</a:t>
            </a:r>
            <a:endParaRPr lang="es-CO" sz="3200" b="1" i="1" dirty="0">
              <a:solidFill>
                <a:srgbClr val="FF0000"/>
              </a:solidFill>
              <a:latin typeface="Agency FB" pitchFamily="34" charset="0"/>
            </a:endParaRPr>
          </a:p>
        </p:txBody>
      </p:sp>
      <p:pic>
        <p:nvPicPr>
          <p:cNvPr id="2050" name="Picture 2" descr="http://t2.gstatic.com/images?q=tbn:ANd9GcT6J6xLN2WC1KuOUM_q0V92_7Gy_sBzbXTf2jAB5PMIczO_ZSr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916832"/>
            <a:ext cx="2519672" cy="230425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RiV0HlWcIJOwEwD2Lkizr1o_zedD5Ftn45XFZNUV3IHNM2gkrGn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9" y="1880826"/>
            <a:ext cx="2767338" cy="25562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home.earthlink.net/~apocalipsis/images/9.mujer_ap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1916833"/>
            <a:ext cx="2448272" cy="230425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3.gstatic.com/images?q=tbn:ANd9GcR8uEQPMAnXd4cbUt255lv3J49FZdaOPxcW4MXZx7vn1CQ2CjDlH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3769" y="4221089"/>
            <a:ext cx="3960440" cy="2636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226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24136"/>
          </a:xfrm>
        </p:spPr>
        <p:txBody>
          <a:bodyPr>
            <a:normAutofit/>
          </a:bodyPr>
          <a:lstStyle/>
          <a:p>
            <a:pPr marL="0" indent="0" algn="ctr">
              <a:buNone/>
            </a:pPr>
            <a:r>
              <a:rPr lang="es-CO" sz="4000" b="1" dirty="0"/>
              <a:t>3)</a:t>
            </a:r>
            <a:r>
              <a:rPr lang="es-CO" dirty="0"/>
              <a:t> </a:t>
            </a:r>
            <a:r>
              <a:rPr lang="es-CO" b="1" u="sng" dirty="0" smtClean="0"/>
              <a:t>Luna.</a:t>
            </a:r>
            <a:r>
              <a:rPr lang="es-CO" dirty="0" smtClean="0"/>
              <a:t> </a:t>
            </a:r>
            <a:r>
              <a:rPr lang="es-CO" dirty="0" smtClean="0">
                <a:solidFill>
                  <a:srgbClr val="FF0000"/>
                </a:solidFill>
              </a:rPr>
              <a:t>Sal.119:105</a:t>
            </a:r>
            <a:r>
              <a:rPr lang="es-CO" dirty="0" smtClean="0"/>
              <a:t>.</a:t>
            </a:r>
            <a:r>
              <a:rPr lang="es-CO" i="1" dirty="0"/>
              <a:t> Lámpara es a mis pies tu palabra</a:t>
            </a:r>
            <a:r>
              <a:rPr lang="es-CO" i="1" dirty="0" smtClean="0"/>
              <a:t>, </a:t>
            </a:r>
            <a:r>
              <a:rPr lang="es-CO" i="1" dirty="0"/>
              <a:t>Y lumbrera a mi </a:t>
            </a:r>
            <a:r>
              <a:rPr lang="es-CO" i="1" dirty="0" smtClean="0"/>
              <a:t>camino.</a:t>
            </a:r>
            <a:endParaRPr lang="es-CO" i="1" dirty="0"/>
          </a:p>
        </p:txBody>
      </p:sp>
      <p:pic>
        <p:nvPicPr>
          <p:cNvPr id="3074" name="Picture 2" descr="http://t2.gstatic.com/images?q=tbn:ANd9GcTjLMbbTEDOewxUaH32Hcmd7RTtjWsoxcjzJZbJfVlqojWkH8n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862" y="1822490"/>
            <a:ext cx="2171700" cy="210502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065562" y="1822490"/>
            <a:ext cx="3234630" cy="1938992"/>
          </a:xfrm>
          <a:prstGeom prst="rect">
            <a:avLst/>
          </a:prstGeom>
        </p:spPr>
        <p:txBody>
          <a:bodyPr wrap="square">
            <a:spAutoFit/>
          </a:bodyPr>
          <a:lstStyle/>
          <a:p>
            <a:pPr algn="ctr"/>
            <a:r>
              <a:rPr lang="es-CO" sz="2400" i="1" dirty="0">
                <a:solidFill>
                  <a:srgbClr val="FF0000"/>
                </a:solidFill>
              </a:rPr>
              <a:t>La luna representa la Lámpara que es la Palabra de </a:t>
            </a:r>
            <a:r>
              <a:rPr lang="es-CO" sz="2400" i="1" dirty="0" smtClean="0">
                <a:solidFill>
                  <a:srgbClr val="FF0000"/>
                </a:solidFill>
              </a:rPr>
              <a:t>Dios, sobre la cual esta basada la fe de la iglesia.</a:t>
            </a:r>
            <a:endParaRPr lang="es-CO" sz="2400" i="1" dirty="0">
              <a:solidFill>
                <a:srgbClr val="FF0000"/>
              </a:solidFill>
            </a:endParaRPr>
          </a:p>
        </p:txBody>
      </p:sp>
      <p:sp>
        <p:nvSpPr>
          <p:cNvPr id="5" name="4 Rectángulo"/>
          <p:cNvSpPr/>
          <p:nvPr/>
        </p:nvSpPr>
        <p:spPr>
          <a:xfrm>
            <a:off x="460375" y="4725144"/>
            <a:ext cx="8288089" cy="1938992"/>
          </a:xfrm>
          <a:prstGeom prst="rect">
            <a:avLst/>
          </a:prstGeom>
        </p:spPr>
        <p:txBody>
          <a:bodyPr wrap="square">
            <a:spAutoFit/>
          </a:bodyPr>
          <a:lstStyle/>
          <a:p>
            <a:pPr algn="ctr"/>
            <a:r>
              <a:rPr lang="es-CO" b="1" dirty="0"/>
              <a:t> </a:t>
            </a:r>
            <a:r>
              <a:rPr lang="es-CO" sz="2400" dirty="0"/>
              <a:t>La Palabra de Dios </a:t>
            </a:r>
            <a:r>
              <a:rPr lang="es-CO" sz="2400" dirty="0" smtClean="0"/>
              <a:t>(refleja su carácter), he ilumina </a:t>
            </a:r>
            <a:r>
              <a:rPr lang="es-CO" sz="2400" dirty="0"/>
              <a:t>el camino para que los creyentes puedan caminar seguros en las tinieblas espirituales de este mundo.  El que tiene esta luz para que lo guíe, no tiene razón para tropezar, aunque esté acosado por el mal</a:t>
            </a:r>
            <a:r>
              <a:rPr lang="es-CO" sz="2400" dirty="0">
                <a:solidFill>
                  <a:srgbClr val="FF0000"/>
                </a:solidFill>
              </a:rPr>
              <a:t> (ver </a:t>
            </a:r>
            <a:r>
              <a:rPr lang="es-CO" sz="2400" dirty="0" smtClean="0">
                <a:solidFill>
                  <a:srgbClr val="FF0000"/>
                </a:solidFill>
              </a:rPr>
              <a:t>2Ped.1:19</a:t>
            </a:r>
            <a:r>
              <a:rPr lang="es-CO" sz="2400" dirty="0">
                <a:solidFill>
                  <a:srgbClr val="FF0000"/>
                </a:solidFill>
              </a:rPr>
              <a:t>) </a:t>
            </a:r>
          </a:p>
        </p:txBody>
      </p:sp>
      <p:sp>
        <p:nvSpPr>
          <p:cNvPr id="6" name="AutoShape 4" descr="data:image/jpeg;base64,/9j/4AAQSkZJRgABAQAAAQABAAD/2wCEAAkGBxQTEhQUExQWFhUWGBYXFxUYFRUVFBcXFxQWFxUYGBUYHCggGBolHBQVITEhJSkrLi4uFx8zODMsNygtLisBCgoKDg0OGhAQGiwcHBwsLCwsLCwsLCwsLCwsLCwsLCwsLCwsLCwsLCwsLCwsLCwsLCwsLCs3LCwsNywrLCsrN//AABEIAMsA+AMBIgACEQEDEQH/xAAcAAACAgMBAQAAAAAAAAAAAAAEBQMGAAIHAQj/xAA6EAABAwIEAwYDBwQDAAMAAAABAAIRAyEEEjFBBVFhBiIycYGRE6HBByNCUrHR8BRi4fEzQ3KSosL/xAAZAQADAQEBAAAAAAAAAAAAAAAAAQIDBAX/xAAiEQADAQACAgIDAQEAAAAAAAAAAQIRAyESMQRBEyJRMkL/2gAMAwEAAhEDEQA/AOGrFixAGLFixAGLFixAGLFixAGLFixAGLYL0Bdw+yn7KhlZi8aySQHU6B06OeOfRAFM7DfZdicdD6k0KH5z4nf+G/Vdt4D2JwmCaBRpjNb7113kxrP8CuAY1oiAANNA0DlHJBYyq6YY3qXuPdAWdaypFeIpht3bbmyT4oh7YaCQZk+FHYnENkx94SdToPIJZUl8y1xA0As1Sow00XVaBZThrf8A7SfdIsTnJkHXaf1VpIIhstA5C/ulnFMEQAWxGpgXTwrRDUw53PUXmFjgJ8d94n6r2tTBnkP5svG0d8wtzvZAzYFgmJPMwAPcLBiBFmNtpJzfJaZGN/F7Ax817mpi8O+X0QAXh8XmMO0i2w9lXe1HZxr2lwCdDEcmidiblEYbE5u66JPsekLOk12Uu0cWx2DdTMFCwuo9qezkguAlvzaVznG4J1MwfRbRe+zC4x9AaxewvFZmYsWLEAYsWLEAewvFvlVi4D2Fx2Lg0aDsp/G/uN85NyPIIBaVwBbR6rtXZ/7EWiHYyvPNlKYnkHkSfZdB4P2KwWGH3OHYCPxOGZ3uZuod4WoZ81cP7MYut/x4eq4c8jgPQnVPcP8AZfjXeIMZ0c6/sAvoKniWOeabQSR0IaFDiSxoN9NYv80vMtQjgz/syxA1qUvc/sl2L7DYhmha7yJ/Zdwxddl4DjHIKv8AEq7fy67EkH2S8mPwRxHF8PqUjD2kfp7oaF1fF5H+Jlut1VONdmJaauHuB4mbjqOipX/Sa48LR9iPYpuKqnFV2g0aJhjTo+rrfo0fqvooQByVK+zJ1ClgcPQpm4YHP5539509ZKumaQqTTM2mgXEv6SP1QuJl4gCQLZRfyjqmGWR9PogqkgGBBPLlp9UMBZiMK1g7/ecNGxBb5ndA1c1SQYYBz0j0TGvQBhsTI1zXBFz5+SX1KD3Eht9uXudB6SUi5FZwjJsC/rcMHruvGzBDi3ybe3VMcdAADiZH4WWHr/lLXCTDcrJ1MST/ADoEihZxDCGQWNEAbWISOvQjSL89fkrc8NAyl0n5pLj8BlFzLZtOo9QpKEjjfLew00+RWwbIEbDZTvdlMCCNiblaHFGw0+Q/RAjKdF2uU9SYU76EXzR6T+i0pQSZfM7CT/pFDDgjwu9TDZ/VA9JMNi2nuEzsq32m7PAtLmiW6kflVgzZYBLWnk0Zj7orDVJ7pBPUjVRSz0OfZw7iOANN3MbH6FAldb7TdnQQXMHdPib+3Jc14pw00jzadD9CtI5N6I5IztC1YvSvFoYmLFixAH1VwP7NuHYUhzKIe8XD6hzuH0VrbTAFoA5aId2LJjJEfmJAPtqh6z5kOLnwfC0c+qza010IxWKawwQS4iRF1GazjJgMAvmdv6LQtcBEtptOlwXlD1q7GSQwuJgZnzl02CakDei+5hz6km9hlHkt6mGADu6Gg/NDuxFWZBFogBtoOthf3TCgHOZ3mweuqMAq2LwLGGCHGd4kX6DkkeLwmoIuQD5+Y2V5rv75YASQLHQH1SXFVS4kBjcw6SQIjfdIZTK9B0WAgCfDN+SEpNcx3eby0BEjkQrPi2vsS7R0FoGW0cjqk+Pw51m5iAATfrClrorQShiX4WoK9Kfhk/eM3b1C652b4y3EUwQRouS4d7gS1xkEXBgfJE8Jxj8C/O2fgOPeGuUqI/VlV+yO0FQPbJ10mVFwviLazA5pBkIvIujdObMYpdQ8Qtc/zz9ELjajoyAdI8PqOaaVqEzE+XNAVzeTzBgDWEYNCSvzi1xPl01uSlNakSDBv0IsP51CsNWm3UE6jK2CSR9RP6Iavw2AC8gbi3f8oGikvRBhsuYmp6Gdfp7IjEPDhAYSDvoPmt8Zim0h3W3O7mkn9LoMYum4Saue05R3B5QVHkX40DVsBd0BoB3HeKW18A4akW0Mm48oT/DGB4QxnLdDV2Zgb22CiuRI04+J2IW5m3zOAHKBKJp4ljoMEk8yfolPEC9pOV+mzrgJUeMEECowD+5qJ5VRd/HqS3PxDpIDQOoE/MSvGVI/7ZPvHpslWD4m2qBlfm6HxfRNDk/Lm0jMYb6QtNMPFr2FsqtMNmSVXe0PCAZOWQfENh1CbjEk90AAdBb0Oq3w5JaQ/wAPM7qKWdorV9nIOMcJNI5hdh0PLoUrK6xxvhAAJAzMOrdvMLnXGOGGk6Rdh0PLoVfHyb0zK4+0K1i9IWLUyPrKhBPeEhurSYbymNB7ol+NcTl8IJiWiB77oXF0zTfmcRoSe8TOY2AOqkZIOYZSbS25MRsdSUGpvh8G9wbZ1pue7HeMd7UegUwotY0mo7Nc2Zz5F2+m8LWX1CCDny6+5/CNFKOH6EuDdSQ7l5JAFNa4N7uWmwCZiXRqbc1rQrHSm1z51e62vn+iHq4um2XtEmAMxnLcgW9J9loMfU+IBOv4RH6ahITHD6fz+qr/ABnBgO+IPFYOjpunjajsxzwG/hg3ney0bh2y4xIOsoxAmU3FUDEi25uG3nkNbJdVbJBgwIG8aa5hYK01+H5DFR41Ja0C8JNicIGgtcIsIv8AwqcKTK1isGRMAnqIKHZmaSCHFpEGQYhWurTgAOqCNg1u20lJcVTbmg5+neifRJpFJnvZ/izsFUbJmg42n8JOxXVsJi21GhzCCCJ9Fxx7dWubLTYiR/JTnspx52FqClUcXUnWY4xb+0/JTLx4FSqOm1m8v9ISu2b3i9xtbWUbSeHCRdRV2ga+EbDmtumc/aAms7oDDltdzoLgN45+aXYuowEOaM5J7zzsR05dVLxHEFpOTxEXnT15nyVR4tVrXBqRzgRPRY8nLMnVxcFX2Oa/D21JM3I0JuqXx7gZzWBB2It7p1w/GFzQC7vN0dzTF1R5jMAVnFqj1Z48WM55S4niWTTec4Fha6YDirw3/jI8irO/gQcc0aqHGcKytOwhYW3oKUukUXDh+JrtpNBaXGSSNAIn9VZ+Ldl6VNsZQTAMnc9OSZdkOHj4lRx1DYHTN/oI3jLviUxGo7p9Oa040qQs/bGcb4lhTRq5mWi87uvoVbMDX+LTaQNL9AeSRdrG5RPLVDdm+ImDTzGBcXWkrHhzfIhaXD4pAglrfJYMv43TyE/RKajuoKlo47L4Wt9BPzKt9nEOm1Q7uwYjWDCQca4OCDAlp8TfqEybi6jxDRtqpqL4ADyJ81LX8K+sOR8U4WaZMSW7dOhWLpfF+DZxmaBJ/DssVflz2Q+NHYaGBd3swGWIvlBJHL/Kjw4bqWHKQBAO41mLIziNBxcHMk7ERZL8XTLQw6OkgwRz7outiSX+tEFrYaALZY+RNgsp0XVAPETJkzFj/cdfRDyajuRixi4jrr7IyhlaILy46kMkkxpJF0AEjDNbMEkiJY25MdSvafxDcMawEzJMu/2o6bjchraTSJLjGaTrI/dRio1wFnVnCwIs35WQJkrcpMtBqvbNzYAymrXd0SL7gJZXzHKHVBTnVrRefNR4LFBjg0NLZJBzXc6N+cJiYRW+I9rjlykaSASfJV6pRLw/MXSADcRbfporZiHkCQ0u6CyWcRDxvDSIt3b+iTQ5K2KWdpsNAGi23TRB4qmSWknfQHkI/F9E7dRzTIhwI1s6Mt4KC+GRm7pmLTrOg8PQKStKtjMCO8QJveQQY6H6pe+rbK67DbWY69CFc38LcWB0ho1kuAEzeyS47hzZ8Rc4flbI91LWjVYOuxnaE0iKFY90/wDG/YjkTzVz4lxNrBpm6BcoqU3FsODgNQS0DKdiOquuCLhRaCcxy3cdSVjyW56NOPiVvswV/ikujKOSS8cqDRO8KIEKp9rK2UwNVzV2j1eGc6QhwPEw2rUbOhsrjw7FuLGucI68+q592X4Q/EY5zr/DYWl/Xk1dMxLQ0AbaKVss2db0FsxIhLuI1SbbXlA1qpbOUx02lR4HHmocriM4+ap2mZ5jHPZWnAqHmf0CD4tQLS4sMZvZHcGMEg7/AK7qbiNHM1V6noj/AL05F2kwlQg3n0VR4Y4srgEHUhdW4thIN9FQ+0GHFJ+dmu6rit72R8idWoYNrbRf0089VsMVlPhE9NPmlvDeINeAPxflO6Leecxsuk81pjFuMcd7cgtsNVFwd+eyBpUSTF+iJoUwJNR2nLbzQIbYPG27xEc1iGZiR+FoJG5C8U+IHb3UgScxkHbRA16cDI1rWtnUuAcSBYjmmJbqhMdRaRmLQ4jSVvpGCqmXNcBBJ5CDmGneAjnvKMZhTSv8TJ+YGHRPJuyEqS6XluQiMsAaDbQrbCYZ73l1QOyzI0vy1QIIr16RlwBqEAQSbEjWBp8lrSxNR5hoc1h/K0ACxPiRFX4VMy2Mx9TfW+yGfxaAco6AOuZ6AJiC8NgCAS50h35ZzW3zHRFCrSYAAQcpOl3aXSyjVzQKlQyRamO6L+V/miaIIIyta1pu4u15R5o0MGtCrmbMEdDYryvhmvBadx7HYhLcPi2h2bM+oSBoO75JliKIeGiS0a23hGksUV8CGscM8mxygXJnfcpfW8PVszbTlYQB6qxY6QMzB3rAkCXR5pZiMM8NJfe8tMAmDrI0bvzSBAVMMa0Z2OdIzAmCzTyj5IarTqvs1sNIiWgACec66bQm2FdAzANLtGh1h7/svcYwZWmo+YsRTJ3/AAkDXTokXpTcbws5iHP7zoEd6RfXWFZCMtMf+Y/yo8bUEgtDQYBMgZgBstcVVLmmNlz8x2/G7ZlFsgFUzt/hnZfis8TNuatvC8RmETfRA9psKC09dVh146ehDU1gL9m+V2EbUtmeXOd55iPonXEaUmVVPs7qFgrUNmPJb0DjP1VtxDpUNpk0mq7KvxB8FVniuOcz7xhh7bjqRsVaeK0pVH4+S1jrTqoS/ZGm7LOjdmOMU8XQbWYYcPG3cO39E6xTjlsuH/Zjxj4OJe0+F4uNpBsV3ChBZ6Lo5Fjw5uOtWsp/GqkC8yuc9oqpcTddR45QsZXNu0FKA71Uz0zTkeoqTCQZGqs/DOK5wGOAzN3O6rbBdEfD5e66fJHG58i2io4yZg8gbFYCBcayJtM+YCU8Ox+buuMO580wDuc+f+NAqOa1jD6DzmOp8osvUPTfcQfWJ/nssQTp9COuhqz8ouCen7IqrsditHjflp0TT0QDWqVJ7uRojU/4KX4io8kmczZMR4ZgWj/KOruzEtyTF5Oh6ShK9mQ/IIjKG+Kd+YWgsN2YPOwd4X1zbEbCI/VaBjC4xmJbEtAgDpNifmhDUIHqDGuvL/SKpVatSRccjliPMm/yQLCd2e57lIGIPif7WhD/ANZTsCTUIJMmwkeg+q2fh2QDVqDMPyST66oerWaA3Iyd5cZ3+SAwJGLeRlpthv8AaPqU34aXhp+IbfhB8SVU+ItDRJvF2t2PKykp4uoYyMi5BL7R1QGD1tS/0CX1ntpucDmc5wJGbw6/L2UrnSCCYMajmoMRhs9MjVwFnHxTylGhgGwNIkGDJab6AfhnbU6QtWMALA3uh0GJls3ufxFQ0XnKQYa4Okze+nvfkiaNH4s9yDB71xJBEbz+iWjwjq4eBD4m8xoeVxafNCURIhMcc1tOk45sziI7vhB303QPCqWYvO4IKw5F5Po7fi9T5gHD2huIAI8Uwie09P7s9ENxxpplrxq0yPTZA8f44KtGWAumdB+WxWFXKlz9napbtUvRXOyGKjHVGzq2D5z+y6BUaub9hsE7+oNRwgkyegiIXTYWGlcj7EHEaKqvE8HIM7q+42jISXGYOQbJaEPs5JWwZw9cPAlpNwF3Xgs/07CRBLQqRV4cC9jQBLnt9tSuhgwweS0/I69kXKn0Vfj5XPONU5B9V0Xj15VE4rTsU49iv0UWj4yOqajDpdiGRVVhw1MFq3v+mE9CStQ335o3BcS/C+x0DkRiMOEDVwsqJv8ApN8aoseGxHJonmRMr1VqjiH0/wC4cjssWypGD4T6rDIJB0P6rR0iyKqtkIWoC4dQlFHOiF8DU9Usx7GHv5SRvliLc5TMm11F3YIIkEQZ0ut/IZX3VGkhwls875SLg8o9VJTxLzqSTlkZdDrHT5qeqabHfDDZLgAJIiDc5bzZCPxThLQ612gxoRpB1+SBEtDDugZ8rN+9YmLmOY9Sp6opWJJcQIEWab/ms0+6V0qkGXA6xmkm0QfFf5KUANkXdcBp5A9DAHoCmgDK1eA3IGU80jMIc6RPpC8wWPd4XAvMAAiTfeToFNh2tNMdzMRBAJtyN4C2+BUOrm0x+Vov7mEAEU6rw7vZWs3kwZ9UZWrjLmEuAvbUxyQFPBtAiM5nVxJPsjaYMQI9o+STGgQOnvsptvfvGHC/IhD4jEOksc/MXaAHLF7C2vyTKuGxlebG1zH6JBWHw6gaMxAO8RlkTHP3SHhL4xkbbXkI5yASJtzUvDXhlRzZ1EofC+IGeZEm8ToYEIbi9cNBeLO0WVvO0d3xY8p/GQdseIANsbgSl/YF+bDmdC58SNiVX8Lijja9Wi/8LNvNXHgPDxQotZylcFf607qXhP4w6lhWMcS0ASiZUTCpAUjJHqCxFNFEqCo5Aeiq8TJZVovH4agnyIIVqxOJtZK8ZSa7XmCoa9eGgKfsp9oC4niZlVPiT7FNuIVrlIMc+xWskV6KjxUxUVn4YyWAqo8RfNVXLhD/ALsLrtfqjlitbPMRTQ5oIyrqp6VCQsDdZ9iaphVidOw6xLS9R9FQoaogyiCtXNkLdHipgNaluNChMRhgRfQ7ymQbsUM9my0lli/EMpkRBcWi0RJ90Hi8PNM5WfDDb3Muk9BKbBgF4CUcZof9gMt3uIHUg2WqAEoEEAPm1zlsT5gSvfiBmf4VNojckOJ22lRuMuMCRqeRHTYei8FJzxDAXtmQdNLR3oTEbVsU9wyucCRo1vd+bJPyRLKNQgZcwB2nKPU3JUuCouptElrRvaT87LMrc0/eVHdbNCBk+Eovbq8eQH1RWfrH+0E+s7ctp8oMkqMNpG73Fx5E29kmNB7nsfaziNlFjcF8RsERFwRzGgle4avs1hA5wG/qpnvEHLBI0voUh5ompYd0kuEQNSbKDjfD8zNYteEZj6D3szSGvAMgXBtyVfq8VIYWvvoAQDMxosbR2/G5PFlc7HcPFLG1bzLP/wBBX5yqnZzDk4h9QkTl038QVqJ7q4r9nZdqnqN2LaVodAvGuUCNy5CVnKZ5QGIcjRYDYqpZJsZiEbi6mqR46pqkvYwLE1blJ+I1LFGVHpVxF9ltJF+iqY53fVp4Lie6LKpY495NuBYg6Su+lso87jvLZbGGYTCgllKrAkkKejilztHYMoCxCMxIKxLA0+iFhXi9WuYeQRYgWkId9xO+6MQzxlM7bplSwN90LiqrAIedbZeZ6I+rSjyUWl+Wlt1SosVjChhOSiJAEPcYmf7kHUxb+Yy/2Nlo32TPFUDUZFTKL289rpNTfld8N0Eg94GQPQn6LUD3DvguMBz9YmYnUhouva2Je4eIiIkgy31Lb+6hD8vdPIxrMka3v7LWm8nuxLjrcl37oA9q1JEgixkmwBm3/Jp73U9HEugfCpgHc5ZM/wDrRSU6Lh4aYANszzJ+fkta1TKe/WFzZjIEz5XKBoysHuEVagbzDiN+gtspsFWptcMpe4nk3K39ioczGTDZIIu83JMjfvbqGtj3xDe7BIIDQJFhbNdSzRDmu/X5KqcU4Y3MSXNDZabjeE6w2JDgGAuLomTz5KDEUnF0ZRl5m9/JY0zRAHCKeV9jLXTEAx8k12KCwj6jXZS23MMNvVFvK5ef/SZ08P8ADA5eU3LVxXjSsDoNqhQGKcjXlA4oJFiTHu1SDFVk84kIlVrGPVSJg1R90q4g6yKqV7pRxTFwIXTxrWc/LXjOiHFHvFTcPJBQrzKlw1WCvQpfrh5cUnesstKo6IlHNfsq6OIgIpvFmkax0XK4o7Xywhy2oViU0+K9ViXiylcH0X9mvaocQwVOoSPis7lZo2eAO95EQfVW0L5W+y7ta7h+MYXH7iqQ2qNoNmuHUEr6opvBAIuDBBGhBuIXRc9nlHq0rMkQpF5CzpYPQal+U7IbEtjyRtZm6wwQpT7KVCkmNNdhpPRCmk8jNZj94AJA3ud00rUUFVpGQZIAEZdj1WiosSYlzXRLnF15cWgAcui2OMc2wgC/ea25Go6LTiGGa1wq08pGjoaI/fdD1aXdzPFjbdpEeck/JXoGlTEEltyXTAN+Z1GgUcFwIiYuW+1wG7Leo4Oa0nNLTDnazJ7vik/6UNYOyie8GzDwLxmuJcbJaUkTNZ3i0G4BDQDfmJaL7KTCU3hwPw5/udYDnbVbO4i+7YOa0hrS6Z5QYhR/BqOaQZIsJeQ2CJIs0TvzSZSD3Me62cNvbLBt1BUlegctzfQGJvzOyXUqYY0g1WsmxLYN+hdJU1Gsye7ncTaSDB+ixZrJ66m8NBDpcPFYX9Fs64B06JhSp/zdQYpsELHl9G/F7AnLVpW7xdRHVch1o3zIauFM02UNUoKQi4i2xVT4mIlXbHU7FVTi1G0whDKdjqsKv4msXFPuKiDdV2rqvT+Olh5fzG8NCvF6VqupnnHuZZK8WIDT0OWLxYgeskz/AM/VfSH2J9rxisJ/T1HffYcAQdXU4hpHlEL5rTvsnxx+CxVLEMJ7pGYfmZMOb1sgR9iBeoLg/FKeJo069Iyyo0OB89vMI0FZUhnjkKTlPRFkKOtTkLBrCpwjq6IDEhF0H2gqHENRppItbRDRAEDkNCllWjULnNk5LkEkC5EgEAT0sU3qIbEYcPjNoCD7LTyLwrhaaRLXRoWnLAHeEzJk/NTYamZALA8BoLSQXCY1zOJBt0Tj4DWycoJsZiZ2upS8H+R8k/JAkLqdOsdBTY3l4jHpABWz+Gh3ie8wZEOIA9EfsoX1I1MedvmVDs0UkX9IwGcgJ5kAlEN8o6BAVuJ0m6vHpf5iyDq9oKY8IJ8/8LN0XKHodCixztDdVmv2kfq0Nb56peePvNRuZ8tm+wWVPyNo6LW7RQuWzHyFouZo6pZ41RuYtwbrZwt1SLQFWYL2Vd4ph7GVaKrP8pRxChIMC6S9lv0c24/hTKp2JZDl1Xi2FBBMKgcawUXC7/jXnTPP+XxeU9CQrVbOC1XeeQYsWLEAYsWLEAYtpWqxAHV/sR7bjDVf6Ss6KNU/dnZlQnTyK+iGr4kYYuLEXB3EL7B7C1nP4fhXPJc40myTqVLAdrwrYrwrNrRgWJpQcw9Vhdmai3iyWNOvmua+jWOwWs/VDVKg3ICVdqK7m1O6SFVzXc895xKmeRnUoLjiOLUmeJ48hBS2t2gb/wBbCerrN+aV1qQbTJAAPNL6Ds8l1/P9kO2PxwZVuO1XEgOA6MF/d1kDVruN3OnzJcfbT5KEvMn2Q7lO6USPrDqfWB/8dFA7EenpH6KB51WrRKM0D2pXN/qknEuMU2eJ9/yjVVztPjqnxCzO7Le02VeXVHBOHNfO5eHcOxXaNuJpkXDqex3BVqLlxX7M3kYsAGxa6RziIXZmLk5+NQ8R6Hx7dwmydi2AUdJSrnOr0REaoHEt1lHHVD4kWKRW6VnG0bFVfjODnSLq740WVax48Pl9FpDwipOZ4/D5SeSDKsXGm2Pmq6V6nFXlJ4vyuNRfR4sWLFqcxixYsQ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8" name="Picture 6" descr="http://labibliaweb.com/wp-content/uploads/2009/09/biblia-2009-08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822490"/>
            <a:ext cx="2208907" cy="2105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926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160240"/>
          </a:xfrm>
        </p:spPr>
        <p:txBody>
          <a:bodyPr>
            <a:normAutofit fontScale="92500" lnSpcReduction="20000"/>
          </a:bodyPr>
          <a:lstStyle/>
          <a:p>
            <a:pPr marL="0" indent="0" algn="ctr">
              <a:buNone/>
            </a:pPr>
            <a:r>
              <a:rPr lang="es-CO" sz="3900" b="1" dirty="0" smtClean="0"/>
              <a:t>4</a:t>
            </a:r>
            <a:r>
              <a:rPr lang="es-CO" sz="3900" b="1" dirty="0"/>
              <a:t>)</a:t>
            </a:r>
            <a:r>
              <a:rPr lang="es-CO" dirty="0"/>
              <a:t> </a:t>
            </a:r>
            <a:r>
              <a:rPr lang="es-CO" b="1" u="sng" dirty="0" smtClean="0"/>
              <a:t>Corona.</a:t>
            </a:r>
            <a:r>
              <a:rPr lang="es-CO" dirty="0" smtClean="0"/>
              <a:t> </a:t>
            </a:r>
            <a:r>
              <a:rPr lang="es-CO" dirty="0">
                <a:solidFill>
                  <a:srgbClr val="FF0000"/>
                </a:solidFill>
              </a:rPr>
              <a:t>Apoc.2:10.</a:t>
            </a:r>
            <a:r>
              <a:rPr lang="pt-BR" dirty="0"/>
              <a:t> </a:t>
            </a:r>
            <a:r>
              <a:rPr lang="pt-BR" dirty="0" smtClean="0"/>
              <a:t>“</a:t>
            </a:r>
            <a:r>
              <a:rPr lang="es-CO" dirty="0" smtClean="0"/>
              <a:t>No </a:t>
            </a:r>
            <a:r>
              <a:rPr lang="es-CO" dirty="0"/>
              <a:t>temas en nada lo que vas a padecer. He aquí, el diablo echará a algunos de vosotros en la cárcel, para que seáis probados, y tendréis tribulación por diez días. </a:t>
            </a:r>
            <a:r>
              <a:rPr lang="es-CO" i="1" u="sng" dirty="0"/>
              <a:t>Sé fiel hasta la muerte, y yo te daré la corona de la </a:t>
            </a:r>
            <a:r>
              <a:rPr lang="es-CO" i="1" u="sng" dirty="0" smtClean="0"/>
              <a:t>vida</a:t>
            </a:r>
            <a:r>
              <a:rPr lang="es-CO" dirty="0" smtClean="0"/>
              <a:t>» </a:t>
            </a:r>
          </a:p>
        </p:txBody>
      </p:sp>
      <p:sp>
        <p:nvSpPr>
          <p:cNvPr id="4" name="3 Rectángulo"/>
          <p:cNvSpPr/>
          <p:nvPr/>
        </p:nvSpPr>
        <p:spPr>
          <a:xfrm>
            <a:off x="2699792" y="2551837"/>
            <a:ext cx="3600400" cy="3785652"/>
          </a:xfrm>
          <a:prstGeom prst="rect">
            <a:avLst/>
          </a:prstGeom>
        </p:spPr>
        <p:txBody>
          <a:bodyPr wrap="square">
            <a:spAutoFit/>
          </a:bodyPr>
          <a:lstStyle/>
          <a:p>
            <a:pPr algn="ctr"/>
            <a:r>
              <a:rPr lang="es-CO" sz="2400" dirty="0">
                <a:solidFill>
                  <a:srgbClr val="FF0000"/>
                </a:solidFill>
              </a:rPr>
              <a:t>Gr. stéfanos, “diadema” o “guirnalda de victoria”, no una diadema de autoridad</a:t>
            </a:r>
            <a:r>
              <a:rPr lang="es-CO" sz="2400" dirty="0" smtClean="0">
                <a:solidFill>
                  <a:srgbClr val="FF0000"/>
                </a:solidFill>
              </a:rPr>
              <a:t>.</a:t>
            </a:r>
          </a:p>
          <a:p>
            <a:pPr algn="ctr"/>
            <a:r>
              <a:rPr lang="es-CO" sz="2400" dirty="0" smtClean="0">
                <a:solidFill>
                  <a:srgbClr val="FF0000"/>
                </a:solidFill>
              </a:rPr>
              <a:t>  </a:t>
            </a:r>
            <a:r>
              <a:rPr lang="es-CO" sz="2400" dirty="0">
                <a:solidFill>
                  <a:srgbClr val="FF0000"/>
                </a:solidFill>
              </a:rPr>
              <a:t>Esta palabra describía las guirnaldas que se daban a los vencedores de los juegos griegos.  </a:t>
            </a:r>
            <a:r>
              <a:rPr lang="es-CO" sz="2400" i="1" u="sng" dirty="0">
                <a:solidFill>
                  <a:srgbClr val="FF0000"/>
                </a:solidFill>
              </a:rPr>
              <a:t>Es un símbolo de la recompensa que se dará al vencedor en la lucha con Satanás. </a:t>
            </a:r>
          </a:p>
        </p:txBody>
      </p:sp>
      <p:pic>
        <p:nvPicPr>
          <p:cNvPr id="4098" name="Picture 2" descr="http://t2.gstatic.com/images?q=tbn:ANd9GcRoZiDsVZramZzOmy35CDFcL1mfA576aEvn1bnzpIZP1B1jw5rx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852936"/>
            <a:ext cx="2664296" cy="324035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t0.gstatic.com/images?q=tbn:ANd9GcROFyQFgYSMTb9dVCgJRG4hfKOqAaaEmxNRL9HYQs9cpW_3h2-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777" y="2852937"/>
            <a:ext cx="2466975" cy="3240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60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4100"/>
                                        </p:tgtEl>
                                        <p:attrNameLst>
                                          <p:attrName>style.visibility</p:attrName>
                                        </p:attrNameLst>
                                      </p:cBhvr>
                                      <p:to>
                                        <p:strVal val="visible"/>
                                      </p:to>
                                    </p:set>
                                    <p:animEffect transition="in" filter="wheel(1)">
                                      <p:cBhvr>
                                        <p:cTn id="32" dur="2000"/>
                                        <p:tgtEl>
                                          <p:spTgt spid="4100"/>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4098"/>
                                        </p:tgtEl>
                                        <p:attrNameLst>
                                          <p:attrName>style.visibility</p:attrName>
                                        </p:attrNameLst>
                                      </p:cBhvr>
                                      <p:to>
                                        <p:strVal val="visible"/>
                                      </p:to>
                                    </p:set>
                                    <p:animEffect transition="in" filter="wheel(1)">
                                      <p:cBhvr>
                                        <p:cTn id="37"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168352"/>
          </a:xfrm>
          <a:solidFill>
            <a:schemeClr val="accent5">
              <a:lumMod val="20000"/>
              <a:lumOff val="80000"/>
            </a:schemeClr>
          </a:solidFill>
        </p:spPr>
        <p:txBody>
          <a:bodyPr>
            <a:normAutofit/>
          </a:bodyPr>
          <a:lstStyle/>
          <a:p>
            <a:pPr marL="0" indent="0" algn="ctr">
              <a:buNone/>
            </a:pPr>
            <a:r>
              <a:rPr lang="es-CO" sz="4000" b="1" dirty="0"/>
              <a:t>5)</a:t>
            </a:r>
            <a:r>
              <a:rPr lang="es-CO" dirty="0"/>
              <a:t> </a:t>
            </a:r>
            <a:r>
              <a:rPr lang="es-CO" u="sng" dirty="0">
                <a:solidFill>
                  <a:srgbClr val="FF0000"/>
                </a:solidFill>
              </a:rPr>
              <a:t>12 estrellas</a:t>
            </a:r>
            <a:r>
              <a:rPr lang="es-CO" dirty="0"/>
              <a:t>. Representan </a:t>
            </a:r>
            <a:r>
              <a:rPr lang="es-CO" dirty="0" smtClean="0"/>
              <a:t>primero a </a:t>
            </a:r>
            <a:r>
              <a:rPr lang="es-CO" dirty="0"/>
              <a:t>los doce </a:t>
            </a:r>
            <a:r>
              <a:rPr lang="es-CO" dirty="0" smtClean="0"/>
              <a:t>patriarcas </a:t>
            </a:r>
            <a:r>
              <a:rPr lang="es-CO" dirty="0"/>
              <a:t>del </a:t>
            </a:r>
            <a:r>
              <a:rPr lang="es-CO" dirty="0" smtClean="0"/>
              <a:t>AT, y </a:t>
            </a:r>
            <a:r>
              <a:rPr lang="es-CO" dirty="0"/>
              <a:t>p</a:t>
            </a:r>
            <a:r>
              <a:rPr lang="es-CO" dirty="0" smtClean="0"/>
              <a:t>uesto </a:t>
            </a:r>
            <a:r>
              <a:rPr lang="es-CO" dirty="0"/>
              <a:t>que el énfasis </a:t>
            </a:r>
            <a:r>
              <a:rPr lang="es-CO" dirty="0" smtClean="0"/>
              <a:t>principal </a:t>
            </a:r>
            <a:r>
              <a:rPr lang="es-CO" dirty="0"/>
              <a:t>es sobre la iglesia del NT, sin duda debe referirse </a:t>
            </a:r>
            <a:r>
              <a:rPr lang="es-CO" dirty="0" smtClean="0"/>
              <a:t>en segundo lugar a </a:t>
            </a:r>
            <a:r>
              <a:rPr lang="es-CO" dirty="0"/>
              <a:t>los 12 apóstoles; </a:t>
            </a:r>
            <a:r>
              <a:rPr lang="es-CO" dirty="0" smtClean="0"/>
              <a:t>ya que </a:t>
            </a:r>
            <a:r>
              <a:rPr lang="es-CO" dirty="0"/>
              <a:t>el cuadro de </a:t>
            </a:r>
            <a:r>
              <a:rPr lang="es-CO" u="sng" dirty="0"/>
              <a:t>las 12 tribus también continúa al mismo tiempo en la iglesia del </a:t>
            </a:r>
            <a:r>
              <a:rPr lang="es-CO" u="sng" dirty="0" smtClean="0"/>
              <a:t>NT.</a:t>
            </a:r>
            <a:endParaRPr lang="es-CO" dirty="0"/>
          </a:p>
        </p:txBody>
      </p:sp>
      <p:pic>
        <p:nvPicPr>
          <p:cNvPr id="4" name="Picture 2" descr="http://home.earthlink.net/~apocalipsis/images/9.mujer_ap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501008"/>
            <a:ext cx="2808312"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705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i="1" dirty="0" smtClean="0">
                <a:solidFill>
                  <a:srgbClr val="FF0000"/>
                </a:solidFill>
              </a:rPr>
              <a:t>La iglesia de Dios es una sola, desde el Génesis hasta el Apocalipsis.</a:t>
            </a:r>
            <a:endParaRPr lang="es-CO" sz="2800" b="1" i="1" dirty="0">
              <a:solidFill>
                <a:srgbClr val="FF0000"/>
              </a:solidFill>
            </a:endParaRPr>
          </a:p>
        </p:txBody>
      </p:sp>
      <p:pic>
        <p:nvPicPr>
          <p:cNvPr id="5122" name="Picture 2" descr="http://2.bp.blogspot.com/-vD7AtFyFus4/TrRwWn-uSvI/AAAAAAAAAdE/sn794-s4v7E/s1600/4_bible-book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8352928" cy="216024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0.gstatic.com/images?q=tbn:ANd9GcSEm9mGojbbqSLyRquSu84qlYnWqaMoipJdWxJZtzuaM5N-07K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4005064"/>
            <a:ext cx="1800200" cy="259228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fraynelson.com/banco_imagenes/jesus_discipulo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005064"/>
            <a:ext cx="2160240"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114498" y="4147046"/>
            <a:ext cx="3691373" cy="2308324"/>
          </a:xfrm>
          <a:prstGeom prst="rect">
            <a:avLst/>
          </a:prstGeom>
        </p:spPr>
        <p:txBody>
          <a:bodyPr wrap="square">
            <a:spAutoFit/>
          </a:bodyPr>
          <a:lstStyle/>
          <a:p>
            <a:pPr algn="ctr"/>
            <a:r>
              <a:rPr lang="es-CO" sz="2400" b="1" i="1" dirty="0" smtClean="0">
                <a:solidFill>
                  <a:srgbClr val="FF0000"/>
                </a:solidFill>
              </a:rPr>
              <a:t>Recuerde: En </a:t>
            </a:r>
            <a:r>
              <a:rPr lang="es-CO" sz="2400" b="1" i="1" dirty="0">
                <a:solidFill>
                  <a:srgbClr val="FF0000"/>
                </a:solidFill>
              </a:rPr>
              <a:t>esa </a:t>
            </a:r>
            <a:r>
              <a:rPr lang="es-CO" sz="2400" b="1" i="1" dirty="0" smtClean="0">
                <a:solidFill>
                  <a:srgbClr val="FF0000"/>
                </a:solidFill>
              </a:rPr>
              <a:t>mujer estamos </a:t>
            </a:r>
            <a:r>
              <a:rPr lang="es-CO" sz="2400" b="1" i="1" dirty="0">
                <a:solidFill>
                  <a:srgbClr val="FF0000"/>
                </a:solidFill>
              </a:rPr>
              <a:t>representados usted y yo, </a:t>
            </a:r>
            <a:r>
              <a:rPr lang="es-CO" sz="2400" b="1" i="1" dirty="0" smtClean="0">
                <a:solidFill>
                  <a:srgbClr val="FF0000"/>
                </a:solidFill>
              </a:rPr>
              <a:t>si guardamos los Mandamientos de Dios, y si </a:t>
            </a:r>
            <a:r>
              <a:rPr lang="es-CO" sz="2400" b="1" i="1" dirty="0">
                <a:solidFill>
                  <a:srgbClr val="FF0000"/>
                </a:solidFill>
              </a:rPr>
              <a:t>somos fieles hasta la muerte.</a:t>
            </a:r>
          </a:p>
        </p:txBody>
      </p:sp>
    </p:spTree>
    <p:extLst>
      <p:ext uri="{BB962C8B-B14F-4D97-AF65-F5344CB8AC3E}">
        <p14:creationId xmlns:p14="http://schemas.microsoft.com/office/powerpoint/2010/main" val="360241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126"/>
                                        </p:tgtEl>
                                        <p:attrNameLst>
                                          <p:attrName>style.visibility</p:attrName>
                                        </p:attrNameLst>
                                      </p:cBhvr>
                                      <p:to>
                                        <p:strVal val="visible"/>
                                      </p:to>
                                    </p:set>
                                    <p:anim calcmode="lin" valueType="num">
                                      <p:cBhvr>
                                        <p:cTn id="14" dur="500" fill="hold"/>
                                        <p:tgtEl>
                                          <p:spTgt spid="5126"/>
                                        </p:tgtEl>
                                        <p:attrNameLst>
                                          <p:attrName>ppt_w</p:attrName>
                                        </p:attrNameLst>
                                      </p:cBhvr>
                                      <p:tavLst>
                                        <p:tav tm="0">
                                          <p:val>
                                            <p:fltVal val="0"/>
                                          </p:val>
                                        </p:tav>
                                        <p:tav tm="100000">
                                          <p:val>
                                            <p:strVal val="#ppt_w"/>
                                          </p:val>
                                        </p:tav>
                                      </p:tavLst>
                                    </p:anim>
                                    <p:anim calcmode="lin" valueType="num">
                                      <p:cBhvr>
                                        <p:cTn id="15" dur="500" fill="hold"/>
                                        <p:tgtEl>
                                          <p:spTgt spid="5126"/>
                                        </p:tgtEl>
                                        <p:attrNameLst>
                                          <p:attrName>ppt_h</p:attrName>
                                        </p:attrNameLst>
                                      </p:cBhvr>
                                      <p:tavLst>
                                        <p:tav tm="0">
                                          <p:val>
                                            <p:fltVal val="0"/>
                                          </p:val>
                                        </p:tav>
                                        <p:tav tm="100000">
                                          <p:val>
                                            <p:strVal val="#ppt_h"/>
                                          </p:val>
                                        </p:tav>
                                      </p:tavLst>
                                    </p:anim>
                                    <p:animEffect transition="in" filter="fade">
                                      <p:cBhvr>
                                        <p:cTn id="16" dur="500"/>
                                        <p:tgtEl>
                                          <p:spTgt spid="512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124"/>
                                        </p:tgtEl>
                                        <p:attrNameLst>
                                          <p:attrName>style.visibility</p:attrName>
                                        </p:attrNameLst>
                                      </p:cBhvr>
                                      <p:to>
                                        <p:strVal val="visible"/>
                                      </p:to>
                                    </p:set>
                                    <p:anim calcmode="lin" valueType="num">
                                      <p:cBhvr>
                                        <p:cTn id="21" dur="500" fill="hold"/>
                                        <p:tgtEl>
                                          <p:spTgt spid="5124"/>
                                        </p:tgtEl>
                                        <p:attrNameLst>
                                          <p:attrName>ppt_w</p:attrName>
                                        </p:attrNameLst>
                                      </p:cBhvr>
                                      <p:tavLst>
                                        <p:tav tm="0">
                                          <p:val>
                                            <p:fltVal val="0"/>
                                          </p:val>
                                        </p:tav>
                                        <p:tav tm="100000">
                                          <p:val>
                                            <p:strVal val="#ppt_w"/>
                                          </p:val>
                                        </p:tav>
                                      </p:tavLst>
                                    </p:anim>
                                    <p:anim calcmode="lin" valueType="num">
                                      <p:cBhvr>
                                        <p:cTn id="22" dur="500" fill="hold"/>
                                        <p:tgtEl>
                                          <p:spTgt spid="5124"/>
                                        </p:tgtEl>
                                        <p:attrNameLst>
                                          <p:attrName>ppt_h</p:attrName>
                                        </p:attrNameLst>
                                      </p:cBhvr>
                                      <p:tavLst>
                                        <p:tav tm="0">
                                          <p:val>
                                            <p:fltVal val="0"/>
                                          </p:val>
                                        </p:tav>
                                        <p:tav tm="100000">
                                          <p:val>
                                            <p:strVal val="#ppt_h"/>
                                          </p:val>
                                        </p:tav>
                                      </p:tavLst>
                                    </p:anim>
                                    <p:animEffect transition="in" filter="fade">
                                      <p:cBhvr>
                                        <p:cTn id="23" dur="500"/>
                                        <p:tgtEl>
                                          <p:spTgt spid="5124"/>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80">
                                          <p:stCondLst>
                                            <p:cond delay="0"/>
                                          </p:stCondLst>
                                        </p:cTn>
                                        <p:tgtEl>
                                          <p:spTgt spid="4"/>
                                        </p:tgtEl>
                                      </p:cBhvr>
                                    </p:animEffect>
                                    <p:anim calcmode="lin" valueType="num">
                                      <p:cBhvr>
                                        <p:cTn id="2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4" dur="26">
                                          <p:stCondLst>
                                            <p:cond delay="650"/>
                                          </p:stCondLst>
                                        </p:cTn>
                                        <p:tgtEl>
                                          <p:spTgt spid="4"/>
                                        </p:tgtEl>
                                      </p:cBhvr>
                                      <p:to x="100000" y="60000"/>
                                    </p:animScale>
                                    <p:animScale>
                                      <p:cBhvr>
                                        <p:cTn id="35" dur="166" decel="50000">
                                          <p:stCondLst>
                                            <p:cond delay="676"/>
                                          </p:stCondLst>
                                        </p:cTn>
                                        <p:tgtEl>
                                          <p:spTgt spid="4"/>
                                        </p:tgtEl>
                                      </p:cBhvr>
                                      <p:to x="100000" y="100000"/>
                                    </p:animScale>
                                    <p:animScale>
                                      <p:cBhvr>
                                        <p:cTn id="36" dur="26">
                                          <p:stCondLst>
                                            <p:cond delay="1312"/>
                                          </p:stCondLst>
                                        </p:cTn>
                                        <p:tgtEl>
                                          <p:spTgt spid="4"/>
                                        </p:tgtEl>
                                      </p:cBhvr>
                                      <p:to x="100000" y="80000"/>
                                    </p:animScale>
                                    <p:animScale>
                                      <p:cBhvr>
                                        <p:cTn id="37" dur="166" decel="50000">
                                          <p:stCondLst>
                                            <p:cond delay="1338"/>
                                          </p:stCondLst>
                                        </p:cTn>
                                        <p:tgtEl>
                                          <p:spTgt spid="4"/>
                                        </p:tgtEl>
                                      </p:cBhvr>
                                      <p:to x="100000" y="100000"/>
                                    </p:animScale>
                                    <p:animScale>
                                      <p:cBhvr>
                                        <p:cTn id="38" dur="26">
                                          <p:stCondLst>
                                            <p:cond delay="1642"/>
                                          </p:stCondLst>
                                        </p:cTn>
                                        <p:tgtEl>
                                          <p:spTgt spid="4"/>
                                        </p:tgtEl>
                                      </p:cBhvr>
                                      <p:to x="100000" y="90000"/>
                                    </p:animScale>
                                    <p:animScale>
                                      <p:cBhvr>
                                        <p:cTn id="39" dur="166" decel="50000">
                                          <p:stCondLst>
                                            <p:cond delay="1668"/>
                                          </p:stCondLst>
                                        </p:cTn>
                                        <p:tgtEl>
                                          <p:spTgt spid="4"/>
                                        </p:tgtEl>
                                      </p:cBhvr>
                                      <p:to x="100000" y="100000"/>
                                    </p:animScale>
                                    <p:animScale>
                                      <p:cBhvr>
                                        <p:cTn id="40" dur="26">
                                          <p:stCondLst>
                                            <p:cond delay="1808"/>
                                          </p:stCondLst>
                                        </p:cTn>
                                        <p:tgtEl>
                                          <p:spTgt spid="4"/>
                                        </p:tgtEl>
                                      </p:cBhvr>
                                      <p:to x="100000" y="95000"/>
                                    </p:animScale>
                                    <p:animScale>
                                      <p:cBhvr>
                                        <p:cTn id="41"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00199"/>
          </a:xfrm>
        </p:spPr>
        <p:txBody>
          <a:bodyPr>
            <a:normAutofit/>
          </a:bodyPr>
          <a:lstStyle/>
          <a:p>
            <a:pPr marL="0" indent="0" algn="ctr">
              <a:buNone/>
            </a:pPr>
            <a:r>
              <a:rPr lang="es-CO" sz="3600" b="1" i="1" dirty="0" smtClean="0">
                <a:solidFill>
                  <a:srgbClr val="FF0000"/>
                </a:solidFill>
                <a:latin typeface="Agency FB" pitchFamily="34" charset="0"/>
              </a:rPr>
              <a:t>¿Qué otras características tiene el remanente fiel de Dios, y que son la causa del conflicto entre el bien y el mal?</a:t>
            </a:r>
          </a:p>
        </p:txBody>
      </p:sp>
      <p:sp>
        <p:nvSpPr>
          <p:cNvPr id="4" name="3 Rectángulo"/>
          <p:cNvSpPr/>
          <p:nvPr/>
        </p:nvSpPr>
        <p:spPr>
          <a:xfrm>
            <a:off x="251520" y="2505670"/>
            <a:ext cx="5256584" cy="4031873"/>
          </a:xfrm>
          <a:prstGeom prst="rect">
            <a:avLst/>
          </a:prstGeom>
        </p:spPr>
        <p:txBody>
          <a:bodyPr wrap="square">
            <a:spAutoFit/>
          </a:bodyPr>
          <a:lstStyle/>
          <a:p>
            <a:pPr algn="ctr"/>
            <a:r>
              <a:rPr lang="es-CO" sz="3200" b="1" dirty="0">
                <a:solidFill>
                  <a:srgbClr val="FF0000"/>
                </a:solidFill>
              </a:rPr>
              <a:t>Apoc.12:17</a:t>
            </a:r>
            <a:r>
              <a:rPr lang="es-CO" sz="3200" b="1" dirty="0" smtClean="0">
                <a:solidFill>
                  <a:srgbClr val="FF0000"/>
                </a:solidFill>
              </a:rPr>
              <a:t>.</a:t>
            </a:r>
            <a:r>
              <a:rPr lang="es-CO" sz="3200" b="1" baseline="30000" dirty="0"/>
              <a:t> </a:t>
            </a:r>
            <a:r>
              <a:rPr lang="es-CO" sz="3200" dirty="0" smtClean="0"/>
              <a:t>Entonces </a:t>
            </a:r>
            <a:r>
              <a:rPr lang="es-CO" sz="3200" dirty="0"/>
              <a:t>el dragón se llenó de ira contra la mujer; y se fue a hacer guerra contra el resto de la descendencia de ella, </a:t>
            </a:r>
            <a:r>
              <a:rPr lang="es-CO" sz="3200" i="1" u="sng" dirty="0"/>
              <a:t>los que guardan los mandamientos de Dios y tienen el testimonio de Jesucristo</a:t>
            </a:r>
            <a:r>
              <a:rPr lang="es-CO" sz="3200" i="1" u="sng" dirty="0" smtClean="0"/>
              <a:t>.</a:t>
            </a:r>
            <a:endParaRPr lang="es-CO" sz="3200" i="1" u="sng" dirty="0"/>
          </a:p>
        </p:txBody>
      </p:sp>
      <p:sp>
        <p:nvSpPr>
          <p:cNvPr id="2" name="AutoShape 2" descr="data:image/jpeg;base64,/9j/4AAQSkZJRgABAQAAAQABAAD/2wCEAAkGBhQSEBQTEhQVFRUWGCAXGBcYFxgXFxocFxgaFxgVFxgXGyceFxokGxQXHy8gJCcpLCwsFR4xNTAqNSYrLCoBCQoKDgwOGg8PGiwkHyQvLTQsLDQsLCwsLDQsKiw0LCwsLCwsLCwsLCwpLCwsLCwsLCwsLCwsKSwsLywsLCksLP/AABEIANoApAMBIgACEQEDEQH/xAAbAAABBQEBAAAAAAAAAAAAAAABAAIDBAUGB//EAD0QAAECBAQDBgQFAgUFAQAAAAECEQADITEEEkFRBWFxBiKBkbHwEzKhwUJS0eHxI5IHYnKCwhQkU7KzM//EABoBAAMBAQEBAAAAAAAAAAAAAAECAwQABQb/xAArEQACAgICAQMDAgcAAAAAAAAAAQIRAyESMUEEIlFhgfATcTJCobHB0fH/2gAMAwEAAhEDEQA/APDhCMFoAEccFIhBEEfrpBAb36HwvABYDL6ecN3iVKiaaa09axJMkgju+TdKdawL+QWVjCh4lkmxNTys36w9RFHFOXXfaOsNhlpau1Nft0vDEqDubc4RQ4oReBKZ/beMAHySqoKC92O2nveIVkV+lIkmTWJFCHcUOtIkwsoPVwCGp+vQwYo7rYxMseP8ddT4xZwct0q7pJS1gS1RUkWqwb/NEy+8/O/dYkkO5c3cm1tofKmlyCHCh0D3D5eYeOxqTadCNlOXhlKch3JYMKE1PzE7CjPDFINQX2r69X8o0pVDYULgMzEgM1d3LcucUJ6RVnO9DzLP7tFp4XFWxVO3orLw5DFjWr78xEUauKmFRIUymeoqDb5W/CdBYeMZsy/WsRV+SsZWMhQoUMMKFChRxw5UPkSSp2Hv2DEatofLJFRb6UgMHgcFsSGGt35/rDlAKIFtz977aQ+TiykEDUuKOKVsaQJCQrNneutz9SPWF+ooMRIy1FRXenXzAhvxBlFBmBd330+nhXwU2aai5t5Cn08mhoAYt6feOX1D+45U2g6nXRrW1hfEdgNb6B4hUawmg0Gi1Lt3wCGpW3OhHlEEwZSQD5bRKXyCmpFq6PGhwrhhUkEJzrV8oowCbljrQ3sBYuGMI8nQX7VZQw+Ee9BWv6bxeTkZqbMz6tVhdjD52HZisNrVPM6G1QfKNjhXCAsKStwqgFAACRmDjW/to9GMI4l2ZZzctGMt7h9XFWq1K1HX+YrS8WSSCE8tg3S/nEeNnFykFw5Fmdtf20eIpaiBdhd7FxZvHWM7yqDSh0hlDWzRRLcVr6Ho0ISgFOCBTlqduQPpFaXPBUzNW4d9AAXP8RbCFB/xN/tJ8epMa4SjkV0TkmvJDPXegpuKdIz8Qe9GrPD0ZgeQdvPmKRl4hPeoIx5+XLfRXFRDChQogXCFQoQEKANsRgg87Q2CYIoVKhWhJMAiOAPMut/GFRy72p9vCJ5kqnhdq0/f0iPEpq9fd4F/AFK2QQWgQ4QR0WMSqiE7A/Uk++sdx2fSES0qTqgC1dbEWqX8Y4bF/PrbblHoXCcUlKQkpqEpI1JDCoBtW45CJLwDK9F7G4cTQ6Uj4mVSQSnMxLAE5nDVqSN45bhfH0S0rVPUozEpAAy5VFSSRlJBqe8HUWbKb0fpeJSkrGVYJB2dNq3SX/iOOmcBzYiYFFWRIz0d/wCoaJzKfmSavlMVim3SM1rdmHicUVzFLISCokkJoPCIymn16c461HZqQlKg6lKUKKUPkLbBnLsXp+ukvhiPgJkgN3QkqCQCWrmULEu9TUbw3H5K/qpo4bAjvOzt9G1Ma0pQfS22z/t5xt8M7OBAAUR8yiwFVA/LmNNnawcxDxfhQTMSJYIcPlFdWcPVr+UbPTZIxXDyQy7sqyuGLVLKwBlB08vKt+sc7jkNNUNiRvHouFRkl5UpIAFKVbe31jzziinnzD/nV/7GI58rm6K4Y1bKkKCq5gRnLChQQYUEIiIQhKuYIt75eUAAkoeEo+kSyRU1a7FoelAzE3psdXr73ELdAXdE+HKk95Iom1FMOp2rrvBxUsrQVkju0rQu4oBqWPh4iH4bElEwEOK1cW87u7+A2jW4pw4fDmTEoOQoC6OyStyxbmktoyYSL3TBKNO0cqI6nh3ZhMxCksc7UU/4/wAjWZ6eZfSMTg0p5js+UP42F71MegcAlZUAl7FVA51ruSwLdYXJJ3SNEFUbPN1nv7VN/wBI9Dk8PUqXmYJQhLla6AZQL767+ccl2gwwl41TBgpXxANs1SnwLjk0bPFETcTIRKkpmrMgOtgyEpUAUDcrJzHepvo17+3+iORcl9zY4YBiVJSglKCCDTvMz3PymlDeoteNhfY9CTOIIyqbKA4y5RR1Ely6l1rQ3eMfs12TmSMTnmTUKT8MgZHYLJqO9UgM7sQaDWOxVJABckmjpGm7DalvSG/UaevBBqtHAKGUsRY6bpNb83iZOKBuQegq/wCr+sV+NoyT5iADlBcPeqQb6s5iiX8a8tv5jasbmuzI/abkrEh1ZTUFiGr/AAdDaJZyEFSSWzVCQbli/dcuWrbSOMxHFFmiM1CXUEsoAXFnFA5qb20jX4ZjTlBVlSo3ZLE6nMQ5VRjy5xlcZRejR+5t4iZ0cmrhtfdI80xKnWonUk/WO3xGNoa6H6VptHBwKd7LY3aCYEFRrAglByX09YUADnCg0MvzYlXh/wAMt4PDV3PXpFhmp/lH6xyW6E8DMOl36fpeLnD0ATcqklVKDwvFXBjMttT4Dd/W20W8CkfHGoAJ91pE5tU0NC+aNQYH4pIZKO6taco/8YKjm8Em1bRr4ZIVwyeopGZIUjMR3iApKvBiD9ehyphXLUo2UM+v5nBTQNqaHR3jrgU4aQZaRmylYykOAJilKAXqE5CDXc71xc3Bpr8+TX6mNyVHDcCw3dpqXL1oLf8AL6R3HDSMtHGliWDXbe/lGDwrCkEkigDAi4A7tE15U6m5eNX4pCiAzs1aAENVtmUn++HfutolPpRRzfbDD5Z0qzAFI2KUqcDegXl/2vrHf9l8GFYZKjQqqQAWLUJFblhajRxna5AKZZU7hYb8RKVJykE7j4aH5qVHXdl5r4ZCSGAclqHR6v0h2+rIy/hpA7SY0onYbKpsy1FTUfKZYAPJlrpzF2jO4t27lyp/w0pz5CQSSwd2KRuQCz2d9KmbtGoDE4XVlKXagDyzqNfhnpV44FWBHwkkpWFlOZx3gp9T+UWrzgWrGji5xX55PUp3CJWJyzFHQmrimiTTRteb8ufx/ZtKJxRnSHBUlDEltn3aNbs7PMvAy1LdgjNW5cHy2HXlFTs/K+LNXPWKqOVA0ALOA5sEsluesWXq54oqmQWFTTbOZxCGIABSkPlBBF/xB9yH8OURoFSLX9/WOq7cS1FSFFPdDpzNvp0ZKjsHjD4bwdc8qyC1SS7VtaPVjmjKCk9Iwyi1KkZ2JICFcwf/AFjlY67i8hSEzEqSQoAu/hXmLRyUZ/UNOSa+DVgVJghQoUZzQENCiWUhxYnoHhQyR3NL/hHMuesXVJ+bklN/9J03ikQX5xoTpbKmDbkbBxCbu0LLor4P5jqwL3Pv943uA8GXMmfEZpYGVzTMdQkct9OdoxuDyCuaEC6u6CRRywfwv4R6jMkBKAgBkpDAckkAenm8Z82TiuPyUgvdyOX4ukrXNLDPnUAye8a5Qm9XDVN67xvy0EJa6rqVqpRqpT+HkkeEauH/ANZUymVyRSrlLPZrvvpvFhKHFNBrfSvU7RkbtUjVOaaSRHNQAlSkJSG75ozhLE0/CWqDumM6Wo5gssA7voHTc6d1dfFXKLmPx3wZapig+UFxYE0GXo7PHAo7RTgMrjKzZWFjetwecWwxk0/ghNs6btPL/wCze2WYLvswB5tl8jvGx2UxZThaj5FE6ijJHqW8RSOe4tic2C+bMCcw2eg8wFkH/QYu9mZv/bV/NmevINfSvltByPjGwKPLRo8SJXiRNWn+lLTVgQSO84yvd1EMWjml4Za5qEShVmQ4YACxJNCwS5bneOonKzJWOShvdJ2Ol/CMXhuCWZnxH08w9q/KkMLdK1jPGb/iNkElGRocZxDIl4OWSoJACi1yAQxF/wAJJD3IGkb/AAmWEFMsEd2jCpJAKll2rp4NGTgeGI+MJtcwchNbsS4a27cuojR4K+ZxQDOB/uWC7Ws48oEsilJL6oyzilFpF/jXCUzu6twUgsRRixYneunWKfBMCJMoAgBShmOYWLWfYfcxCiViZk1J/wDzw4JGVX9QqLkBQCiaApQzswNtY2FkJossL1puTQnb7xrnlajxsycV2cl27ymUVfiYgAbEi71pXyjzdNj71j0zt1JScIteXKrMkAEEFs1WBqAxBqB0Dx5mmx96xeDuKKRVWNhQoUUCW8JLBTV78/1hRHJn5Q1PEQIvGUa3+f1FqXh/2BIQ6gNyz9aPF6dUzS23mQr7vFLCq7zM7gj6co0MQt1zdi6g3UjyrGX+bYZdGh2HwebEKXohJIv8xokevVjHfTxvsdDuGY+UY/YnhxlYYLUGM1Wfaj5QC2lCeTneNeYsOOn/ABH3B6xgyy5TdFoqkRZ3eqXc6MNLe6tGZx2YUyiMzFRy5nLChJta31jTmEOfHzoG+v0jE7RTB8By7hYLDxBbfuqVqYEVbKRpPZn4debDT5KlOpAzpqWISRmSH/DR/Exi8RwhILJdTsGd9iKEv3j6xYmTSVApLsFC1wwDHmRoBRxSKkqcSQkEsHqRZy5HMddzFopraNL424rp/n+TQwaHwCxmHdzkjoUcub6axp8Dl5MOizq73K5HhRj4nlEWC4SpOEmJoVKBSW/NMMspBcAbPsYPF8QqX3JIJyp+ZnZKAgAhyxUWPuy5fd7F8mbD2XZ/FESx3nerAO5rq9Kuzv8AeBgeJpmpJAyFLJbLva1CH00IrpGChapqHmJqLFm1IY6VL+UW+BVmKTVlAp+mbWmgiTgkmvJolFVyvs6RExmKa189WfVx41G8auClhIJG7PU0YHMTawBc0GsYHxCSsB73bZIFG5mNSSEzEZFOQHKk5u4a0zt8yRltbzhaSkmZsq02a8slYDEM7hrGmhGmlNopYzhPxmQskIq6UqyuQoFJKmejGx/EL62FYlCMqXShPyoFBayUh9tPPnMo5uj0PNvWHTSdszq1o5f/ABDSE4MAAD+oAGHJRPgW5x5sk90+7fzHoH+JM7+jLSTVUwm35UV/+g8+kefE0HU/aNuPcQgEFYgNAiwAmBBeFHB0SST3xa/h+8a2Awnx56ZYcBSWJawFVGuwBjHVcnmdPe8dn2IQhWZZoQjLyYly3Ow/mJZJ8FyRySejrVZQGDBKU06BLJFfZywMQ2Y8ifTLD0l96kcqAgE06GvKIZ5qS9gmnIrXblT6x5l+S1FaYq9rqp5D1A91jm+02JPxe7VqtaqyDrd2HlHQqFnJ19Ut1PuscnxmUTOVmtRr2o1fOLw7tjSvwLDqctVqVar8vfrFbh+IUuYAoEvlTRzlCAxU17eXIRNLSEhKqhnKjXQOzEszQzgp/qpFqEcrV9Y14IKSl9hcspRad72dfhqAVHeUc1CxzKrZ6AsXNO7tGNi5KnJzEEkpLAuO8L9GV/cd4urnjIu5yiraUe/T1IjP4rObv1UgKUFJtmzd4P8Al/E45RPLD3Jo7DOrTKMlBCVEuylKKe6WIAc1ZqZvrDOHzgJgNKKrfZTiurBvEQ6XjVTSpSmTlolkslALsANgW3O7xPI4fkBJDuCSynJBqEilFUHmd4k2k3ZqnJzXtN2ejKC966agsDXoPOHYablLmuja7ebWiXETO4mrlmJ8GBfmz1s8Zsw0JqBoBfZ68waxmi+S2TW0dVKFM16M7OajY+mrRDNkpSsLVf5QqtLd0VYeWkZXCuKTCkpUHKSxJcULm7XSAUt/lEXk4kuQocxtcUcu8O5N6szyg4NpnKf4h4gFUhIUCMqlMNCVZfRAMcnl9H97xs9sZz4hmAypAYWrXXrGR12jfi1BE5asieE8CC0WACFChRxxLPSyjG92MWDOynVJ+xHWvpGFibxo9mJzYhIAqSwO1Dp4/SJZdwYYeD0ZCgz91qk0pSg5CvPaMzifGZUpbLUEkpSwAJNFTCbWDN1pvS3iMb8OXMXcISSBpQAAON7EjlHl+JxKpi1LWXUouTzMZMOPntlZumelyZyVpzILpIcH/cHpp/EY/aED4DgfKpOnV96VjP7F4k/1EMSGzM/MJPqPKNniWHK5ZQKO1SHDAj7H3eOa4ToaL5ROXxmLzJyil3LM/LkOXOI8PMPxA1DWv0p5+ERzpRQsoVcHbbrZ4dJ+c9D9vKPQwrVIhlu9m3wbFqUJz1N7cm+w+sUcbPKklrEtq9E5np7rFvhskfBWog95R3sgCj0rf92aIvgOmYgi/flgguSkCnVnA5iFzulY+JWybgqP6ZcCqnV81dB5OW6mNHE95K93ZmVUsAmxd6E01PnlcDcBbAkpUDqPmBr4fD+sacwfONDU3FmdN3Y7avHk5dTZug7SL84AyEMD8g5/KEcqjvW2iDDoOZB2L1fSr/Qchbpdkl8PLNWAH0ABoeYh2Dk5io6MEgsb3NTR7O/54nzpMlHUaKPD8GUzFkVdjQEu+Yk9RR/9cXhS49f00Lxo4SUJeUH5nOl2AOmgGp25xicZ4mmWrK6s5DgFOUA8lKASUjbXKzkmCk5vQspp3ZxPHiVYmbSyin+3u69NYoqSCS3vpEiphUsklySVHqQ70iFTR7EdKjK3YQkeu+kB6QiuApTwwoaQoDQII2yWcLem3SJuFT8k5CvyqB8i8VlKeJMKWU+1fKsK+hVpHpE6QJ0haXAK0kBTUsGO9ybbxx2K4GAggFlod9QasQGsQQR4Rf4F2i+GgpX3khylrgsVBJ0Y+YrFHh2NVkmFYJABUXB1VY7OSa8+kZEpwujTiyY5yqZY7OoErEEEiqLlwColJyjy12MbXEceZUtSyHy0HU0H1c+HMRzUyY4SRmBPV3NKV8X3Ebc8/wDUSVJW+b5iWvlsrxeuxcQ0oPU5deRpOCk4wOUm8RUteZTG4awAOgawh8hZUs0FjZ+lA94lncNKCdmfQ3FB6VEScLBRNzEUFQDsDqxfQHyjRDJFbRJ4p2o1s6VUn4UnLkLpD5u6KlyVEgnMlwQXfziFWEzZAQHSWLg1fI4fd6VO8MOKC5ktCUhjUipF8xBpclIA5MdK3JaiC5F1HevfT5V3jP6udUkPgXZzCJiEuM1TcORYU23MbZmBKQAxpzr4vc2jn/8AqSheZN671cV989YfO42quVITsakitCDYeULLE5FpZUvod9ggDISkiySCACGINW2YuPAxYTLAASAABVyz6vtW45eEY3ZCaVYXvF8q1JFC4DIU5/vNI2ythahdr8vo0ePlfCco/UWL5osleXR+g5i9dI5ztUJaZM1RSnMogC/zfKFXaiSpho5jeE7qACbvpZm1q1Y4rt3xAlSZVm76uZ+VPkM393lT0tyyJIWa02zl0qofp4/xDUjUwVWAvr6fpDVBo+gMz+BsKC0EJpBAAGFAhRwbY8IvUU90iREtibUcVcDZrc4hES1Ll9NTVvG/hAYjbRYQWs3Q25ivX3pdwUglE64IQFCjgstN3fnFUSmALBla72sGLGNTAoPw5zayju9FDe37RFvYkXcilhkCl3rpS2jswbXxjU4bMCJosxdJHeNxmDvS6QA0Z6nuK0saEGhHTzh4mWUAXDKBfX5gwGjgxpkri0VXaokx04Z1DQZgKOXSQADqNQ521itiJmVJYbtd3cEjaxf2GscUl5Zsy3zE88qg56itOo5Nn4vGEDLrY9RQHkGJ8XjKoppUbP1pLdkmAmLlkkXro/X2IvyuKKBq51bKoVcHTm0YacSK01O/6xIcQk0sK3KuXODOHJ2yKlXRdm4JK3USUCzED9X/AIisvhySWTMSSdwU2qTrDVCtFI1uFD7Xh3fFUlJN2BLhv9VddI5WvIrae2dJ2UmCSiYmYtNSkgd7QEEGlLpPhG+MfLcnOli+4vrX15R55L4sbHN1BY0DQhjdnIr8wB2Y1eMmX0ayScn5DCbWkeh4jiktCFLUtLByWUK8k7l6Ac+secY3GGdNXNXqXbTkkcgGELHYnMa+QDWDVanlFRa3ivp/TRxbXbOnJvTH57m5eh901hJDB/fhzrAlpo58Oft4Mw+fv6RsJ18jFGsCCr6wGgnCMCCYEcAc7wU/Q0tA6w6Wl3qPfhAAy/IxWVISQQQ+/hbSp9mIBjlBVFHUbCoYgsbUF/GK6lMaaa/cPDVmFjFJ2Ko+S/JnukpUzPR81mZydv1iNeIKcyd03au7V90EVCqCpfM1vFHtUOm1tE8rGkXY2u9WIp5P59IrGEITwtBtjgvSmsFQ2ENSgmwJ6RMcBMAfIpjrlMDR2yEit4KTAUgi4I6xIZdKsPN68vd4Jw0KqyR94cs5TS/p0g/GADJ1oSbn9uUQmBVnCaHIQ56CvhDpcrMSTbUt4t1icind7oqH38dbwbOQyfdiwalLBhavu8QqiVaRudfs8QPHILYVGsNhzwGgiiAhQiIUcHQmhGEYLmOAACERBeCo9f20jgAakAwT79+7wI4ITaAkQiaw+TMZ+kBhRalKyhtNu8H6xKrE0YABns4O59b3iqJo3a++sIrKqDx6PryEJxvspaLE/GqPdd+Vxpv78oUrCj8XeV73vDClKBQk9KHT34xGvFn8IYNoG+8CrVI76vsmxakgMGHICKQS5FdICzWE8OlQjdk/xRbQO162u0MmzdracoYDr1fxhrwaBYiYEKFBAEGETAhRxwoUKFHHBBhPAh7/ADe9Y44aYEKFHHDhBy+kFFh4+ghxPd98oFjcSNQi7gcYEu4BpTupNvD6xTXYe9ocbeH3gPejq2OxKklRKRlB02tu8PE8ANyrdy7eVojJr4q9Iboen3gdhDMW5L894YTDyPU+giKGQHoIEJokNz1MDQ9PvHWHiMhQlXgQRBQoKrwI44UEwIUccKFChRx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BQTEhQVFRUWGCAXGBcYFxgXFxocFxgaFxgVFxgXGyceFxokGxQXHy8gJCcpLCwsFR4xNTAqNSYrLCoBCQoKDgwOGg8PGiwkHyQvLTQsLDQsLCwsLDQsKiw0LCwsLCwsLCwsLCwpLCwsLCwsLCwsLCwsKSwsLywsLCksLP/AABEIANoApAMBIgACEQEDEQH/xAAbAAABBQEBAAAAAAAAAAAAAAABAAIDBAUGB//EAD0QAAECBAQDBgQFAgUFAQAAAAECEQADITEEEkFRBWFxBiKBkbHwEzKhwUJS0eHxI5IHYnKCwhQkU7KzM//EABoBAAMBAQEBAAAAAAAAAAAAAAECAwQABQb/xAArEQACAgICAQMDAgcAAAAAAAAAAQIRAyESMUEEIlFhgfATcTJCobHB0fH/2gAMAwEAAhEDEQA/APDhCMFoAEccFIhBEEfrpBAb36HwvABYDL6ecN3iVKiaaa09axJMkgju+TdKdawL+QWVjCh4lkmxNTys36w9RFHFOXXfaOsNhlpau1Nft0vDEqDubc4RQ4oReBKZ/beMAHySqoKC92O2nveIVkV+lIkmTWJFCHcUOtIkwsoPVwCGp+vQwYo7rYxMseP8ddT4xZwct0q7pJS1gS1RUkWqwb/NEy+8/O/dYkkO5c3cm1tofKmlyCHCh0D3D5eYeOxqTadCNlOXhlKch3JYMKE1PzE7CjPDFINQX2r69X8o0pVDYULgMzEgM1d3LcucUJ6RVnO9DzLP7tFp4XFWxVO3orLw5DFjWr78xEUauKmFRIUymeoqDb5W/CdBYeMZsy/WsRV+SsZWMhQoUMMKFChRxw5UPkSSp2Hv2DEatofLJFRb6UgMHgcFsSGGt35/rDlAKIFtz977aQ+TiykEDUuKOKVsaQJCQrNneutz9SPWF+ooMRIy1FRXenXzAhvxBlFBmBd330+nhXwU2aai5t5Cn08mhoAYt6feOX1D+45U2g6nXRrW1hfEdgNb6B4hUawmg0Gi1Lt3wCGpW3OhHlEEwZSQD5bRKXyCmpFq6PGhwrhhUkEJzrV8oowCbljrQ3sBYuGMI8nQX7VZQw+Ee9BWv6bxeTkZqbMz6tVhdjD52HZisNrVPM6G1QfKNjhXCAsKStwqgFAACRmDjW/to9GMI4l2ZZzctGMt7h9XFWq1K1HX+YrS8WSSCE8tg3S/nEeNnFykFw5Fmdtf20eIpaiBdhd7FxZvHWM7yqDSh0hlDWzRRLcVr6Ho0ISgFOCBTlqduQPpFaXPBUzNW4d9AAXP8RbCFB/xN/tJ8epMa4SjkV0TkmvJDPXegpuKdIz8Qe9GrPD0ZgeQdvPmKRl4hPeoIx5+XLfRXFRDChQogXCFQoQEKANsRgg87Q2CYIoVKhWhJMAiOAPMut/GFRy72p9vCJ5kqnhdq0/f0iPEpq9fd4F/AFK2QQWgQ4QR0WMSqiE7A/Uk++sdx2fSES0qTqgC1dbEWqX8Y4bF/PrbblHoXCcUlKQkpqEpI1JDCoBtW45CJLwDK9F7G4cTQ6Uj4mVSQSnMxLAE5nDVqSN45bhfH0S0rVPUozEpAAy5VFSSRlJBqe8HUWbKb0fpeJSkrGVYJB2dNq3SX/iOOmcBzYiYFFWRIz0d/wCoaJzKfmSavlMVim3SM1rdmHicUVzFLISCokkJoPCIymn16c461HZqQlKg6lKUKKUPkLbBnLsXp+ukvhiPgJkgN3QkqCQCWrmULEu9TUbw3H5K/qpo4bAjvOzt9G1Ma0pQfS22z/t5xt8M7OBAAUR8yiwFVA/LmNNnawcxDxfhQTMSJYIcPlFdWcPVr+UbPTZIxXDyQy7sqyuGLVLKwBlB08vKt+sc7jkNNUNiRvHouFRkl5UpIAFKVbe31jzziinnzD/nV/7GI58rm6K4Y1bKkKCq5gRnLChQQYUEIiIQhKuYIt75eUAAkoeEo+kSyRU1a7FoelAzE3psdXr73ELdAXdE+HKk95Iom1FMOp2rrvBxUsrQVkju0rQu4oBqWPh4iH4bElEwEOK1cW87u7+A2jW4pw4fDmTEoOQoC6OyStyxbmktoyYSL3TBKNO0cqI6nh3ZhMxCksc7UU/4/wAjWZ6eZfSMTg0p5js+UP42F71MegcAlZUAl7FVA51ruSwLdYXJJ3SNEFUbPN1nv7VN/wBI9Dk8PUqXmYJQhLla6AZQL767+ccl2gwwl41TBgpXxANs1SnwLjk0bPFETcTIRKkpmrMgOtgyEpUAUDcrJzHepvo17+3+iORcl9zY4YBiVJSglKCCDTvMz3PymlDeoteNhfY9CTOIIyqbKA4y5RR1Ely6l1rQ3eMfs12TmSMTnmTUKT8MgZHYLJqO9UgM7sQaDWOxVJABckmjpGm7DalvSG/UaevBBqtHAKGUsRY6bpNb83iZOKBuQegq/wCr+sV+NoyT5iADlBcPeqQb6s5iiX8a8tv5jasbmuzI/abkrEh1ZTUFiGr/AAdDaJZyEFSSWzVCQbli/dcuWrbSOMxHFFmiM1CXUEsoAXFnFA5qb20jX4ZjTlBVlSo3ZLE6nMQ5VRjy5xlcZRejR+5t4iZ0cmrhtfdI80xKnWonUk/WO3xGNoa6H6VptHBwKd7LY3aCYEFRrAglByX09YUADnCg0MvzYlXh/wAMt4PDV3PXpFhmp/lH6xyW6E8DMOl36fpeLnD0ATcqklVKDwvFXBjMttT4Dd/W20W8CkfHGoAJ91pE5tU0NC+aNQYH4pIZKO6taco/8YKjm8Em1bRr4ZIVwyeopGZIUjMR3iApKvBiD9ehyphXLUo2UM+v5nBTQNqaHR3jrgU4aQZaRmylYykOAJilKAXqE5CDXc71xc3Bpr8+TX6mNyVHDcCw3dpqXL1oLf8AL6R3HDSMtHGliWDXbe/lGDwrCkEkigDAi4A7tE15U6m5eNX4pCiAzs1aAENVtmUn++HfutolPpRRzfbDD5Z0qzAFI2KUqcDegXl/2vrHf9l8GFYZKjQqqQAWLUJFblhajRxna5AKZZU7hYb8RKVJykE7j4aH5qVHXdl5r4ZCSGAclqHR6v0h2+rIy/hpA7SY0onYbKpsy1FTUfKZYAPJlrpzF2jO4t27lyp/w0pz5CQSSwd2KRuQCz2d9KmbtGoDE4XVlKXagDyzqNfhnpV44FWBHwkkpWFlOZx3gp9T+UWrzgWrGji5xX55PUp3CJWJyzFHQmrimiTTRteb8ufx/ZtKJxRnSHBUlDEltn3aNbs7PMvAy1LdgjNW5cHy2HXlFTs/K+LNXPWKqOVA0ALOA5sEsluesWXq54oqmQWFTTbOZxCGIABSkPlBBF/xB9yH8OURoFSLX9/WOq7cS1FSFFPdDpzNvp0ZKjsHjD4bwdc8qyC1SS7VtaPVjmjKCk9Iwyi1KkZ2JICFcwf/AFjlY67i8hSEzEqSQoAu/hXmLRyUZ/UNOSa+DVgVJghQoUZzQENCiWUhxYnoHhQyR3NL/hHMuesXVJ+bklN/9J03ikQX5xoTpbKmDbkbBxCbu0LLor4P5jqwL3Pv943uA8GXMmfEZpYGVzTMdQkct9OdoxuDyCuaEC6u6CRRywfwv4R6jMkBKAgBkpDAckkAenm8Z82TiuPyUgvdyOX4ukrXNLDPnUAye8a5Qm9XDVN67xvy0EJa6rqVqpRqpT+HkkeEauH/ANZUymVyRSrlLPZrvvpvFhKHFNBrfSvU7RkbtUjVOaaSRHNQAlSkJSG75ozhLE0/CWqDumM6Wo5gssA7voHTc6d1dfFXKLmPx3wZapig+UFxYE0GXo7PHAo7RTgMrjKzZWFjetwecWwxk0/ghNs6btPL/wCze2WYLvswB5tl8jvGx2UxZThaj5FE6ijJHqW8RSOe4tic2C+bMCcw2eg8wFkH/QYu9mZv/bV/NmevINfSvltByPjGwKPLRo8SJXiRNWn+lLTVgQSO84yvd1EMWjml4Za5qEShVmQ4YACxJNCwS5bneOonKzJWOShvdJ2Ol/CMXhuCWZnxH08w9q/KkMLdK1jPGb/iNkElGRocZxDIl4OWSoJACi1yAQxF/wAJJD3IGkb/AAmWEFMsEd2jCpJAKll2rp4NGTgeGI+MJtcwchNbsS4a27cuojR4K+ZxQDOB/uWC7Ws48oEsilJL6oyzilFpF/jXCUzu6twUgsRRixYneunWKfBMCJMoAgBShmOYWLWfYfcxCiViZk1J/wDzw4JGVX9QqLkBQCiaApQzswNtY2FkJossL1puTQnb7xrnlajxsycV2cl27ymUVfiYgAbEi71pXyjzdNj71j0zt1JScIteXKrMkAEEFs1WBqAxBqB0Dx5mmx96xeDuKKRVWNhQoUUCW8JLBTV78/1hRHJn5Q1PEQIvGUa3+f1FqXh/2BIQ6gNyz9aPF6dUzS23mQr7vFLCq7zM7gj6co0MQt1zdi6g3UjyrGX+bYZdGh2HwebEKXohJIv8xokevVjHfTxvsdDuGY+UY/YnhxlYYLUGM1Wfaj5QC2lCeTneNeYsOOn/ABH3B6xgyy5TdFoqkRZ3eqXc6MNLe6tGZx2YUyiMzFRy5nLChJta31jTmEOfHzoG+v0jE7RTB8By7hYLDxBbfuqVqYEVbKRpPZn4debDT5KlOpAzpqWISRmSH/DR/Exi8RwhILJdTsGd9iKEv3j6xYmTSVApLsFC1wwDHmRoBRxSKkqcSQkEsHqRZy5HMddzFopraNL424rp/n+TQwaHwCxmHdzkjoUcub6axp8Dl5MOizq73K5HhRj4nlEWC4SpOEmJoVKBSW/NMMspBcAbPsYPF8QqX3JIJyp+ZnZKAgAhyxUWPuy5fd7F8mbD2XZ/FESx3nerAO5rq9Kuzv8AeBgeJpmpJAyFLJbLva1CH00IrpGChapqHmJqLFm1IY6VL+UW+BVmKTVlAp+mbWmgiTgkmvJolFVyvs6RExmKa189WfVx41G8auClhIJG7PU0YHMTawBc0GsYHxCSsB73bZIFG5mNSSEzEZFOQHKk5u4a0zt8yRltbzhaSkmZsq02a8slYDEM7hrGmhGmlNopYzhPxmQskIq6UqyuQoFJKmejGx/EL62FYlCMqXShPyoFBayUh9tPPnMo5uj0PNvWHTSdszq1o5f/ABDSE4MAAD+oAGHJRPgW5x5sk90+7fzHoH+JM7+jLSTVUwm35UV/+g8+kefE0HU/aNuPcQgEFYgNAiwAmBBeFHB0SST3xa/h+8a2Awnx56ZYcBSWJawFVGuwBjHVcnmdPe8dn2IQhWZZoQjLyYly3Ow/mJZJ8FyRySejrVZQGDBKU06BLJFfZywMQ2Y8ifTLD0l96kcqAgE06GvKIZ5qS9gmnIrXblT6x5l+S1FaYq9rqp5D1A91jm+02JPxe7VqtaqyDrd2HlHQqFnJ19Ut1PuscnxmUTOVmtRr2o1fOLw7tjSvwLDqctVqVar8vfrFbh+IUuYAoEvlTRzlCAxU17eXIRNLSEhKqhnKjXQOzEszQzgp/qpFqEcrV9Y14IKSl9hcspRad72dfhqAVHeUc1CxzKrZ6AsXNO7tGNi5KnJzEEkpLAuO8L9GV/cd4urnjIu5yiraUe/T1IjP4rObv1UgKUFJtmzd4P8Al/E45RPLD3Jo7DOrTKMlBCVEuylKKe6WIAc1ZqZvrDOHzgJgNKKrfZTiurBvEQ6XjVTSpSmTlolkslALsANgW3O7xPI4fkBJDuCSynJBqEilFUHmd4k2k3ZqnJzXtN2ejKC966agsDXoPOHYablLmuja7ebWiXETO4mrlmJ8GBfmz1s8Zsw0JqBoBfZ68waxmi+S2TW0dVKFM16M7OajY+mrRDNkpSsLVf5QqtLd0VYeWkZXCuKTCkpUHKSxJcULm7XSAUt/lEXk4kuQocxtcUcu8O5N6szyg4NpnKf4h4gFUhIUCMqlMNCVZfRAMcnl9H97xs9sZz4hmAypAYWrXXrGR12jfi1BE5asieE8CC0WACFChRxxLPSyjG92MWDOynVJ+xHWvpGFibxo9mJzYhIAqSwO1Dp4/SJZdwYYeD0ZCgz91qk0pSg5CvPaMzifGZUpbLUEkpSwAJNFTCbWDN1pvS3iMb8OXMXcISSBpQAAON7EjlHl+JxKpi1LWXUouTzMZMOPntlZumelyZyVpzILpIcH/cHpp/EY/aED4DgfKpOnV96VjP7F4k/1EMSGzM/MJPqPKNniWHK5ZQKO1SHDAj7H3eOa4ToaL5ROXxmLzJyil3LM/LkOXOI8PMPxA1DWv0p5+ERzpRQsoVcHbbrZ4dJ+c9D9vKPQwrVIhlu9m3wbFqUJz1N7cm+w+sUcbPKklrEtq9E5np7rFvhskfBWog95R3sgCj0rf92aIvgOmYgi/flgguSkCnVnA5iFzulY+JWybgqP6ZcCqnV81dB5OW6mNHE95K93ZmVUsAmxd6E01PnlcDcBbAkpUDqPmBr4fD+sacwfONDU3FmdN3Y7avHk5dTZug7SL84AyEMD8g5/KEcqjvW2iDDoOZB2L1fSr/Qchbpdkl8PLNWAH0ABoeYh2Dk5io6MEgsb3NTR7O/54nzpMlHUaKPD8GUzFkVdjQEu+Yk9RR/9cXhS49f00Lxo4SUJeUH5nOl2AOmgGp25xicZ4mmWrK6s5DgFOUA8lKASUjbXKzkmCk5vQspp3ZxPHiVYmbSyin+3u69NYoqSCS3vpEiphUsklySVHqQ70iFTR7EdKjK3YQkeu+kB6QiuApTwwoaQoDQII2yWcLem3SJuFT8k5CvyqB8i8VlKeJMKWU+1fKsK+hVpHpE6QJ0haXAK0kBTUsGO9ybbxx2K4GAggFlod9QasQGsQQR4Rf4F2i+GgpX3khylrgsVBJ0Y+YrFHh2NVkmFYJABUXB1VY7OSa8+kZEpwujTiyY5yqZY7OoErEEEiqLlwColJyjy12MbXEceZUtSyHy0HU0H1c+HMRzUyY4SRmBPV3NKV8X3Ebc8/wDUSVJW+b5iWvlsrxeuxcQ0oPU5deRpOCk4wOUm8RUteZTG4awAOgawh8hZUs0FjZ+lA94lncNKCdmfQ3FB6VEScLBRNzEUFQDsDqxfQHyjRDJFbRJ4p2o1s6VUn4UnLkLpD5u6KlyVEgnMlwQXfziFWEzZAQHSWLg1fI4fd6VO8MOKC5ktCUhjUipF8xBpclIA5MdK3JaiC5F1HevfT5V3jP6udUkPgXZzCJiEuM1TcORYU23MbZmBKQAxpzr4vc2jn/8AqSheZN671cV989YfO42quVITsakitCDYeULLE5FpZUvod9ggDISkiySCACGINW2YuPAxYTLAASAABVyz6vtW45eEY3ZCaVYXvF8q1JFC4DIU5/vNI2ythahdr8vo0ePlfCco/UWL5osleXR+g5i9dI5ztUJaZM1RSnMogC/zfKFXaiSpho5jeE7qACbvpZm1q1Y4rt3xAlSZVm76uZ+VPkM393lT0tyyJIWa02zl0qofp4/xDUjUwVWAvr6fpDVBo+gMz+BsKC0EJpBAAGFAhRwbY8IvUU90iREtibUcVcDZrc4hES1Ll9NTVvG/hAYjbRYQWs3Q25ivX3pdwUglE64IQFCjgstN3fnFUSmALBla72sGLGNTAoPw5zayju9FDe37RFvYkXcilhkCl3rpS2jswbXxjU4bMCJosxdJHeNxmDvS6QA0Z6nuK0saEGhHTzh4mWUAXDKBfX5gwGjgxpkri0VXaokx04Z1DQZgKOXSQADqNQ521itiJmVJYbtd3cEjaxf2GscUl5Zsy3zE88qg56itOo5Nn4vGEDLrY9RQHkGJ8XjKoppUbP1pLdkmAmLlkkXro/X2IvyuKKBq51bKoVcHTm0YacSK01O/6xIcQk0sK3KuXODOHJ2yKlXRdm4JK3USUCzED9X/AIisvhySWTMSSdwU2qTrDVCtFI1uFD7Xh3fFUlJN2BLhv9VddI5WvIrae2dJ2UmCSiYmYtNSkgd7QEEGlLpPhG+MfLcnOli+4vrX15R55L4sbHN1BY0DQhjdnIr8wB2Y1eMmX0ayScn5DCbWkeh4jiktCFLUtLByWUK8k7l6Ac+secY3GGdNXNXqXbTkkcgGELHYnMa+QDWDVanlFRa3ivp/TRxbXbOnJvTH57m5eh901hJDB/fhzrAlpo58Oft4Mw+fv6RsJ18jFGsCCr6wGgnCMCCYEcAc7wU/Q0tA6w6Wl3qPfhAAy/IxWVISQQQ+/hbSp9mIBjlBVFHUbCoYgsbUF/GK6lMaaa/cPDVmFjFJ2Ko+S/JnukpUzPR81mZydv1iNeIKcyd03au7V90EVCqCpfM1vFHtUOm1tE8rGkXY2u9WIp5P59IrGEITwtBtjgvSmsFQ2ENSgmwJ6RMcBMAfIpjrlMDR2yEit4KTAUgi4I6xIZdKsPN68vd4Jw0KqyR94cs5TS/p0g/GADJ1oSbn9uUQmBVnCaHIQ56CvhDpcrMSTbUt4t1icind7oqH38dbwbOQyfdiwalLBhavu8QqiVaRudfs8QPHILYVGsNhzwGgiiAhQiIUcHQmhGEYLmOAACERBeCo9f20jgAakAwT79+7wI4ITaAkQiaw+TMZ+kBhRalKyhtNu8H6xKrE0YABns4O59b3iqJo3a++sIrKqDx6PryEJxvspaLE/GqPdd+Vxpv78oUrCj8XeV73vDClKBQk9KHT34xGvFn8IYNoG+8CrVI76vsmxakgMGHICKQS5FdICzWE8OlQjdk/xRbQO162u0MmzdracoYDr1fxhrwaBYiYEKFBAEGETAhRxwoUKFHHBBhPAh7/ADe9Y44aYEKFHHDhBy+kFFh4+ghxPd98oFjcSNQi7gcYEu4BpTupNvD6xTXYe9ocbeH3gPejq2OxKklRKRlB02tu8PE8ANyrdy7eVojJr4q9Iboen3gdhDMW5L894YTDyPU+giKGQHoIEJokNz1MDQ9PvHWHiMhQlXgQRBQoKrwI44UEwIUccKFChRxx/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UTExQVFRQWGBwYGRcYGBgaGBcYHBwaHBgaFxcYHCYgGB0jHBgaHy8gIycpLCwsGB4xNTAqNSYrLCkBCQoKDgwOGg8PGikkHyUpKSwsKSkpKSwsLCwpKSwpLCwpKSksLCksLCksLCksLCkpLC0sKSksKSwsKSwsKSkpKf/AABEIAMIBAwMBIgACEQEDEQH/xAAbAAABBQEBAAAAAAAAAAAAAAAEAAIDBQYBB//EAEMQAAECBAQDBQUFBwMCBwAAAAECEQADITEEEkFRBWFxBhMigZEyobHR8BQjQsHhBxUzUmJy8RaCskOiJDVTVIOS0v/EABoBAAMBAQEBAAAAAAAAAAAAAAECAwAEBQb/xAAsEQACAgEDAwMDBAMBAAAAAAAAAQIRAxIhMQQTQSJRYTJxgQUUNEIzwfAj/9oADAMBAAIRAxEAPwD0YJvDQ8SFMMm4tSAGLB6ileseq9kcBGoVjoVWKxfalZSCmZVUzIDSviZhyuYmX2iUlaUZqgEm1as59R6Qup+wdKDSIhUnX6eAcN2mmGWqapfh8QSS1gWBHWvrEp40VLSlUwJSkZl0BJDsKBmc67A7wdbNpC5kgpuz9QfVrQ2YcqSdg8ZrHdu5MifOCSrMGAWlIUC98thtXZ2Jh+N/aAES8gmp7xaApKvDmKSDVg7DWpFrwHNmSRgeKTlzZ8yYASEvVi1SWzbE/lApw9QkggtmU4NBp8/MRoOH9spxKEd6GM0Km+y2Tw+2wJIYHaNlwCbPOaZMnArWcwQMpUlBbLns4ABYA0er6GeehIYrZ57wLsxPXmnZMqBZayEJvcFVw2oicdnEKmE98opTU5JRYcgqYUlXXLF5xTtvPUsqM0DIVju05SJZDpSVqqFrsq5AoNzAUrtdiCgHvgEgZlvldaixrSt9aADeFU5NWM1FMZhuwa1ZQkglVQl0Zma6hmdNK1ir4nwSdIJIObQhNSBoaOD1g08cC1qIIBWgORQlJZwOrfTwdhu0c6XKTLTOQl6qCQkZQfZStRqS2gpXWDrkhUkzz8ozLOlTViwhilFwADs7UL843nFO0OJXLlokze7J8NAnKzqzFgNQNN+sars/ipktIXiJySopByryJCQTTKh2QACATyuawJZWi0YpmI4R+zvFzACpKZIId5hBI2GRDkebNHJnZ2WGCJxWQWcIIBYkHK5ch+QpuI0PG+3hUQjCzmFQpak5TVQskOQlqhqnWK1XbOcElEqfKCndcwJAUU09os9A9BuIynJk2kV87gSVXBPPnpUWix7JLGGxClTlBEsoWnMXCaZVCtn8PyhuH7c4lSUpRNSGJBIyAE0Lmlw/qI7M7QTZ7S501KpRLMWYMxdQAqp/yg6m9mBJIre2ip2IV3iRlwySwSpaUrWxqvuc2Yh7U0EY0INQl8ppTf6/OLvtAUoxEtUqa4b+IpIBCnJV4Rma9Oohs3tvjEoShE9gAQyQi5UXLgXIo40h4yrYdqyol4o0BqAGroOXzgjvKOCBW35PpAGIUSQp3JudzHc1I6asibrsjxjO8paz3zunN+IHQHcbc9Y10s05x48ZrMQQSG6tHonZPjBxErxe2hgTuC7PzoYVrYHDL93h+WkcyxwmkTaHTJCRliBSI5niQGEGGpFI7ljpMcBgUGxFUcjkKNQbNRjuKy5RZa0g7EgH0NYERxLC4pKpWZEyniQ9duptpHjGOWsElbuoZnJclxck1N4ixK1SigpWpKyl3BIKXoMqhalINbE0z2KTwTBy5qe7ky0rQDlYNlDF8ujsHOouaGFO7JYVRUpUhBUuijVyNr25CPEsJxmYJucKXnzZs2Y5s/8AM+8emcA/aWlQyYoBJDNNQHCj/UgW3dLjkIKhtwZz3NNiuA4dctEtclBRLbIlqJA2HzgRXZfDBMxSZMtKlA+JthTyG1ouQtKk5klwQ4ILgjcNeMz2s7QmS0tChVJKwGKgKNc+Fw9xB0oGpnlnEMIUrWFL7wcksGF6P74HwUmWpwRZzYMetXPnFmjHJzKUsVKXb+rbppFfwrCrmLEtF1UJ/pAdRPIAEwXFGTbNN2C4DJnYmXJmS0qlklSgbEJ8QzeYA5vF/wBvsHgpefC4fDpSpBQuatNEgqcJlkvmLhSVMLUZmMFfs+wstMybkunKjM9FO5JAbkKeUV/7RpeWaQrLnWUKGVVe7QlaQpfNSpi0gbSn1jmcU5oqpNRZmSqSsZVy0gA0SlLIHIBOnr8Yfip8lftoSprOgsGtTX3x2XMdAHv/ADjhFg53rHRpRzOTB+6kZs2UOQ3smg5bHpHEpw1u7TTXKqp3O4iRM6rP+NvJn+MTqTtG0r2DbRDhhKExJQhKSixalfOsXmOxWDXh1gSJRxClAFWUtkYEkF2DPlAPMsWipSreIjIA9TCvHFmU2gX7NIyqTlQK1vfWt/oxIiVIyJSQhmoGa97dYi7hRKmIuCC6gR5ChH6bQlSCKZgwYPX86Q+lewfyEJwuGDDIgpALXubf55hrRAJGGYkIRSurdYdLwxN1CmgKg/vjpwPhv6E/TQNK9g6vkFxXDpKpbpQH0Isd/wDMVAwyRoKRpZchgz0O/PWM9PHiI5mMkl4KQbfkjCxUEUjikNaohizeOSsQAQ9rH8qRdMVxH8xBvB+OTMNMzoIY+0nRQ2/WB0JCvZodvV4hmyhY3jMVc0z1/g/FRiJKZgSU5nodGLUIuKXg1o8t7OdqDhCyvFLUapF0t+JOmttY9OlTgpIUkgpUAQRYg2I8on8BqjqkR1IjuakNMCjWOIjjw0qhPE2MOhQwqMdjBPLuNcSMxRWT7RHNht0iHF8QMxQUpTs1OUDcUSQWP1pE/wBnSUpdSQUir3NaDaKqiXizqJAr4bxPgJDzAFqSBzJGtC7QPMmMLxCicVFg5UWDDUxk2gVZ6Rw3jq8LKUxExIc5Q5Dk/hNGd66axlsbiTOVOxK2dSmb+6iR6D/tgv7RMw4EpKQVFLFTuc2oBSdN/SKpeKM0stWUIvmU5UuwLHl8N4ZbCshxUovnYKB/DVvcYGwHEZklRVLUUkgppqDcHQili/whYnGlKsqSQBT5+fyiOek3b66QHVUPD5PQf2bL++UnODmQFM7udTTXTQwJ24SPt00glVECzAMgUHIF/N4F/Z/iVoXNyJSSUpAepBejcr/TR3tEt8WsnLmIBVlLh2Zw+0RS9Y8to0VPfAcy/wDMKbW8/SHongCrA81D5X+cDzs2YjR7FPrpUc4Qe78/Z000r+sVEpEnfJNWA19rWJfttNPXpygRUwijlugiVCj/AFG+0Y1CTjTmankXiTETPG3KBqguXvq0EYgvXk3vgArcameAbsfjHZuJQqxvTq8QltY4VsDSCGiaXPAYFTlvfp8I7Mxyf5jR/q0DBbMR9VPyidUu8Y1E+FxIcOHDim9bRQcQDTV/3H4xdYRKs6cvtPSKLHJaYrqfjCyKY+QWYaxGU0jq1Qh7MNHco9jstbROZoNFE8j8+UCvD0B4e/ArXkLl4OtbGv8Agx6j2VxKDhZYlkEISEHkoXfa7+YjzVWPCUhI11pR4dwjj68NOK0AKTZabZk+ViCaEa9SISSoSNy5PXSmGkxHg8UmbLTMSXSpIUOhGsPUIwrHoa944YiKwASSB5iKmb2pkgkAkkbNfYHyhGhkXRhRk5vbyWCR3a/j+UKFH39jH4vFfe5mqCRWzaUiEzyqsOxMwbMYFlrNubxVUiS3QQlJV8IkwYKFhVmq50hiFUsQXd3/ACMPxOIWoJBLJvs/M7/pBe4u47HcUUs1P5UiGSm6raD5/W0CTVZiALXtV9XMPmzrNppATsfTtRwzfvHo2YG1PTWLvGTEKJA6itvJozcxUWyGKU0Y2JD7awt2xpRqjSdjuIGVMVlBcgEVIYjpu/ugzjyHmBZLqNy/M39YrezqgCqjlqX5XasH9oSFCWsU8LNp74X+wktyoxBLvUcs/wBNEE1Z3o38xvDlf7Q/In1hqk+f+2kOEgM0A2HqqHZgdNP5VH0rCMs/1eTRNKQdQr1H5RgujiQHAb/s/N4IxGnn72+UQrkVP/6LPpEs1QEYRkJmciekNVPI094+EPYFo4uUNAH6ekYbYXeEsMo5VEOTPUdB6xGiawt098EShR+cYzG4RZzOQIq+JJ+8PWLlVDTaKfH+35wGNj5KybeFInAGtjD8TLY8jWBSIy2LUmFGWDbWIVOIUmeQ40MNmK5Qb2FSaYgqJ0NlvWBVAiHyb/R90C/AWjediO1kuXJVKnrCO7Pgd3UkuSkAC4P/ACG0Tcb7bzEqSJaMksuypg8S2oWSD4Q+9ekYEIYg35fkY0fBsdhcuWZLdSqEmpFWorQVFesJbQNKJZmImYyYmapkJSkJFg4L+yKmpJ6s0d4h2ZWhlEuh6hiFa0a9m98DcXKcOoZDmpRqAAu1RUHz9YqcFx6ZLzMSc25ce+EbY6SovEY5KRlKJaSKNl+ZeFGXmYkkuSYUYFFhikOo6B4fJwJJpU5XpoBcmLTCyAZiu8KQElJIJIJdSU2H9z+ROkXWL4lJBUlMpBmEMs5lkM1gcxAskggAjILWh7o56tGZRIKlJSgZlqLJSKqO1NeppFwrsStMsqm95MmMWTLByJIB/iTSGIDVCejxXKw82X40eHNZQ8L9Cb2bYtA8xWJACc0xjUAKOXmwBaGd+4YtIrlBSboI6gj4xEpGYUvBU8zle0pSm3U7DWhNIm4Rw9K1eKYEAXJ0HmQPfB4QyfsU8F4fE6GLTjfDZAA7mZnUzkjLlN9HoaW84pe7YxPflFNmars77bAO43b6tFjx4ex6e6M7wnElCwoGoYtodwYvOLLzypazQlRpyNvSHRCSqQJJlAlyT5HSJVYJAoz6MQ49RA/eKBAABfnHV4g6lIHUmGE3IppyksBTlyMGqHS31WAlTKPmHk59Y5mLs58hGGaC1sQXNYGmoqKw3u/7/SJ5goOsYHAOAdCBHQ73DQ4JY3HrHEq5g+cYY4kuR4oIAUB7Rb84FlMSLFiTrqYnRi7jKajb62gGaOSuZJ+torsd7RbeDM5sxgPFp8R6iMPDkhCM4y66HY/KKuaCCRBsxbRyaoLDa7w1Wh7pgYEdBjiQQWiZKajlGSGbJFSnFfWIxJZhrBCJrJJLGtvrSGd4L2MZpWTtjpcreJJmHYGlP8R2Wq16R0ztXfb5Q2xO2CYpIFq/lAgJgxJSSygTXQgH4RBmu36+sQlVnRHgjKDHYcTCidINs2uL4jKQkplozKJDqci1coZtQC42MU8nEEqBAPlQekKbJzqcZWO35QTJnS5ficE8qxWPFnJJ+C8wfEglAJKioGiShCknlkUDrEmOkTZo7xfhChRMoJSB1Q4D10BjPfvVIrV/r0iYcQKgQSA34SdOlmgU7sF7UwHHcLmlbBKq6swbrYecVWMwykHKWfkXi/ncTWpgtLp0IJ+rBorcTgXDpL0L9QedqQ7Q8JUVstRSXiZawagAch+sIYYqdJBChYbiGKQRQwvgtyWXCh4g+m0aDissCUihvY84oODn7xI3jR8YW8kXcN09317oyJT+oqFrDv8AGvu9I6hLlg3Lw7Q6UCVWETlZCm05CHFbGJWQkpqdQW9BHJcssXUfhEk9VmJ5+h/OFLV4eevujAt0MUi9VP1LQl6ciPK7xK4aphuT4xgEC6m49AYYmVr8AB0t6wQQ5o8NVKLfrGGTIcvMv1+DR3uwTXXmYapndwGvEiJiQKknoIA24iWoBFZilPMNXt8IPm4hyzfCK/Fhlu5LiAx4LcgnJpAYLGC1zXcQKW2g2UJl1GYecNSuJMMpId7W6/KFNl5apdm8w+8Vsn8HO9EJSAaj6O8RieIklT2LiAzU0cVNIO8cWsF9IKlyyqny+hEU7AEPuNDT/MK9zJoFA01MOTK3hqlARIMWG8KfFuS7dA0QdIqOyDYnoPnChp4hN/nX5Fh7oULqDSNqrCgOqYgKOmXTnSApi5NsrfXSBeIcRIohVNnd4r0YssxoRry2P1+UPE5GmGqmSn8SR7+e3lEOLUlLKS1aVDjpWu9W2gVWICrhjuIaQXYVG2+8OFKg7A8UZbZQkkXq3JthX4RbjEywoJcVuj8I1cevT0jP4RIcZrPcXHuc2tE2Pw4T4gpzax9eQgpgaTZbT+GoPiTTUWIB3ANoq+KVQAyXSWJo71owNqOabQNh+JLlgCihs/qxEOSp1ZkO5LlJ6efOofytGe4VFrdj+EJeYkc40mPrJYaMT67+cV+G4a8xCkoIrVPlprGimcGWqWR3aqgVYsK3t5xNtR5Y1OTtIzSCwcEDrEhm19p/KHz8J3ZYkUNHFDR/zFY6tifCrdgEm1Nfq8UsRkClE/zX0AGpiEpu4IDaq+UTzJZUWOZw+sRzJL18Iapch/fBCqIUzA9MofSvSDBMpfaBwh/xFuQgmYgBO9uWotGMwWfOL/5+AiNUs/Q+ZeJpya/m7RGlIfQva5gBWx2XL0870I8oaiVzvyJghQs5O1gIgcP81H8owbGrFderACIcRIrT8RFNfKJlJD29H/OIMTsdIzGRFO4cv+Smp0s9N/KAlpcbNT9IspXE1BYKiSAwZ6ED8wHi0HE0FBzJlrSpRJQsgKBL+IKFXv6l+eVhszKJwFFAfXSHpmiuWn9O/KCp+GQosh62SptbMReIP3etJLXbkQ3IhwfKHsGzI5uHI8TXhssE0aJ5eMzJIKS4uRbzSbHo3SJJc5BsMvwEBMztDZiFNXT6+ERzF6igiVUlStXG42rA8+SxzOK3EZugIiVMNQDQ097/ABERAcoKnySgun2Ty3gdiYg1uVTVDCo7++FEv2MwoUYLxYqCeVYgKyS1410js4VEpU5beI19mKsBa8Mkc+v3M0qXmHMRLgsEtZZm5mkaRHBMqHya7aVo/OJJWHUhILXd9xy5w6XuI52ioVhMm7hhZwOdqn4OIFwsllMuiSC73I8tdo0KMMpV00uR8AYcrhaJgBUCkvSvnrT1aGavgCltuZfEYPKvJcvTmDY9I9F7B9ie/IVNcShohgV8nukOKlq6bgPhnZROJnyUFksonNT2BVQ97j/Mei/u096Jck5ES2GV6kaBRZ8ouz1jzet6l4vTHk9HpMCy+qXBWdq+0ieHAS5CJQFiArKuzuWFXs6iK2ePLuIdrJ2JW6l5Q70AcnRzc+sen9suy+ERKK5qVrmG5zF3PRgPSgEYHCcCkOCxobEk9Kx5Ucy5luz2FhtJx4CuFcekIlLmYoKmTFN3bZXyh0klwxL67BtIAw86TOWruwpBJJABZNDcPVPTR4s+M8KTPRWihUEfA8oy0vCLw5z3yny+iI7enz73f4OPqemVcfkPmYbxOQ2odT1egO1h6xGhnIdIetBf5xaDCCYXABCg4Ua6comHDAlQZTFrAA1puC1XPnHsp2rPDezopjLeqcxLUuH8zqYS5RKSKksGcNVx9PFpNwarAEjrQ+UMTwxTupJZ61+t41gtFTOl1bUHYlt4QQdi3kIthhC5Ug+t4Enggu1RfbrBDYyXhmGYhubuYd3YNba2aEjEKFq8vOOzAo2T1FaRjWCqmPSyvjEM7AqWA3SLBOAKmJDH2nGgiTDYddQ5Y2PwvGRnKuDOTcIwqPEKEct4gloFXD7/AF+saCdJLlxbprtuIrsVglVypvSKbAU7K+TjQlgxoaF/potVTUFJyKJcUJAcOzgnesCyuCqcavQ9Ys8BwtKVMX0qKt1FPnCDNxvYrEolgMrMDukA10JFHiMYAhyA/ufyMXuI4KCaEEennEww9Kh2pBQrmUMrhiwSwI2+vdBeC4WT4VCtgKF32+MWvdEhtKcrcoYvCKUwNAIDVmWQr18PQgeNaaA+EMSGGo+vdFYZZJ8CcgFHPiJ3Ligpt6m8X37uAcgBz9U98OlcNYQNN8jLJV0UBwHX1MKNAcB19IUDSjd1mzThQ968oS8OHtX0iwRhS9YYvDtUwLQlFVNwxezDWl2+ESfYQpiQIPmIDxIiXekNYtFSjAtcfl79YRwINh+kWq5ZjncNGcklYyi3sEdneDMpU5VEoTuzlwXJZgBlB90WnZzjEzEqVMShpHsylF3WxOZbGyeoc+UYH9ovaFSpiMGhSu7lAKWgOAomqe81UcrKawzi5FNbxnh0791olSiELTLSVixLJcpbrpyj5jq8vclbPpelw9uCRN204lLEtSCoFZsAx+Fow+GlMIxeJ4XPzKKkAEVcUVfRqxf8HxK04dS1ksg66jrEZY9K2Z2Y5+Gi/CtBFF2hk/dqI126w3Cdq5azlKVJO9x7q+6Ie0k5RASD4VB6ah4piUozSBkcZRDeCLWcNLIAJDhuQJ/SLLDSVEuo1NSOn+YM4Lw4S5MtLUCR76waZAOkfTwa0o+SyRbk2AKG0R905NHtForh2w90cMtKbvy5wHKIuiRXycB4ntTWHzsANWbnB0qcNvfFrJ4asYdWIIZf/RBDgLshZGviYJ510ERy5ljWplsWB5JUjPI4QAnMGA0IBbyJpDxhA5i34vLRKWJZKps3KFKmLWTlOoSBQgnd4DRMeJ9PmeWNtUUz4FjdJ2CLlJrQQFOw4eotFjip6UDMpQSN1EAe+KbG9ppAFFhZfQH42jrin4RyuIydg30I90MGFAvBmC4nJmjwrS/8pLK9DfygheEeGuhdBVpw4d6fV4eJMWH2OkcGGA0ELrNoAzhRHO40g7urR0CG1G0lf3IpDe7eLJUgG0cThPj7o2oGgBGHH10hwlCG4/ismSDnUH0SmqvMC3nAeH7T4dVCVIN/EKeqSffCuQygw7uhCjoxUs1EyWx/rT84UDUHQzeTJcuXWZMSnWpA+OkUeJ7T4MKYrmEP7QQSn5+bR5srjClFyoPQOSSfMnlDxxBNyS22rxw68l8HW4xN7N7W4ULKXWw/HlcHyBzebVhye2OE/wDUIN6oWPezRhJyU0qAX90d7lKklLA8zp56RTvV7k9BvpPavCL/AOskf3Om/wDcIfP4zKVLKpa0ruPCervswBNYw3C+xylnNMJTK5e0omgYadS1tY1Pabg8jBYSUtasqspMuSGdSyzKW9wlwolixamhjn6iKWmO9nTgwuUrZhuIcRV9tn5Tm7yYUb2OVJB3BHSPVuIYhag+ZggeL+5g46uY8UwiiiYlQqUkK9Pr3xvJ3a9CZIQXMxRzKSmrDQE++PF6rG5OOlH0HTSq7D/3SrGTO4lZc7ZlElglLiqvWwqWiLF8IEn7hwoA1UKZiC7tpFAjHGYvPLJQsEKYK9rLUWv0MTnHzlKJmLS5UFNqN3OsDttFJS3tgX+l2mk5i1wRcfrziHiWLSnFpQahAlj3lR/5RY8Q4v3flGQw8tU6e5dSlrr5mOnDGUt5Pwc/UOMElE3aO2y0ryCUhQSCAl9RYvtSzRVYztViZiiM2QfypYN5s5gfFYSWZisosdzA+PtQOTSPYx9RFUlE+fyYm23fkfN4/iLKnTGP9RaloiTxmaS4mLJ3d4Eny1As2aI0pDeFJLX5dY6450/6nO8fyXUrtHPB/iF92Hyj2zsliM2Awy1eImWk2dlEGvKrxiOxn7KO/kInYiaZRmDMhAAKsu6s9ASKsLUfaNlxbiEvCoEiR+FISkD2UgUcq/EeQ1qY879QzQlD0qqPQ6HHJT3Mvx7ii0Y1QTiBIzMrxg93mAAOfKCRSlQRGC4/xueqcpKp2bR0KVlNSxS7EDYUYaRYds+JLRPlqBdZSVObuVF6fV4x87FEqJIqalgAPIAMOkL+mY1H/wBJVuV/UMmr0R5CZqyouSS2pJPxiNQjkg5gzECJzh9yY9p9TjieMsUgdMttYIkY5aS6VqBHMwPiZaknfkzQHMxZewHrBWaDC8cjSS+0c38SlHzI+ESjjaiP4ih5xnJM8qu3x9+kdnf0lzyhH1GNOqN2ZPyX54zM0mL9YGn40P41e9zFL3yhRQPwhpnDZoEupX9UBYPdhszHF/A42Jp8IbP4lOWPFNWU/wBxb9YCMyGpodxEJTlLlllBIkMs6WhgQaw4q8vrSJEgPQ+UC6CiEy1bR2J0jp6R2NqCbeX2alj8KfMkwLiuD5VuBRNgGbcmldfdFx9jOqh6wvsY/m90eLHqWndnVLFaqig/dxzhR62ieXgkg5glI1Y19Ekxd/Zk7qpygnh/ClzVNJlqWokO1g9AVGyRzPOKfulJ07E7LStA/BeKF/GQAFy1PZkpUyq9C78oF7YcRVMx0nvigCV4VNlmJB9oKAqkuhiARcN+GNnw79muIUo96qXKQD+HxqVb2QGCRzNeUWo/ZjhG+/eZdgfDWuV8rFWVNA9L0rCZIx5R04JSWzPA5uHVMmq7sEgqoWNtL6xoezvZdc1yw6Es/Xau8bPD9hRg1qm50mWkK7tIBckggFRNLE71aM9guPfZyspFMvW7hIHNy+tucccsrl6YnrY4KO4LxbhK8OrIqWlYoTlIUAeSk1B+qxQcXBDKS6QKgEu3nFj/AKjPePYP1Pr8oq+N40THNotjUrVj5Mlxe4BPxhWG3AfyjQ8B4f3ctOIZRJfK3sghTDMfQtq4jL4cAkPUbb8o9n/Zlj14fCCUCp5is7eFkpqHqPxU9AY6XFbRR5cpNpyPO5aFA7/W0PmSHIYF7sBXyAvHsXEZedjMCVndaUq9aP6QXwVacOohMqWFG5CWJG2a+jtHWrS2OFxd7mE7IfsrnYjx4nNIlXSCAJi+gV/DHNQfYaxb4PsnhcJNX9owqiCfAtU0zZN/xgIlkE7kKSOWu6x3GkqlKHjSpizEByNlfMRUKxvfS2UQoXNKkmhdrwmqTHUEghWNJKjkQ9326P5+sZftysy5Amo9oKCXvRQLnq4FecWnD1HIEl3QooPNjT1Sxgfj/De/k90ApTqS4QUBeUFzkMwhL9fQwJ6XFpoeDado8lnyCpRKiVKIqSXPqdoE+woj07AdmEypiwTNQADlUEgqAIJJfJoBlYsDmN4F4l2SCsqZiiFk5UGZmSnIkBhmALK8XstcRCE/FjSxPkxB4VMSgL7pQQpOYEhgpO6XuOYiHB4Nc6YEoFXFSWSnmpVkjVzGzVIXPkFDBJwrolpPhzSiQA0wqZagEnSrgjYyJ4STJE3D97PVMUlUxKXSiUUooVMlVaqq4IzAw3c0/cXtWZfifZzuqhcuaKOpCiz6tmAp/mKyZwUK2epZ3cC+kanFYRfenxMAEuVTAbhIIzIcFIfKKirdIjOFXLlFJXLeoykJUVJu6cyTUZuRDAgwVlpfIJYrexkE8FKj92xUNLBt69Ycvg+QsaF2qzvTn7o20nhCCsLUuSwNVJUBlfMQWYA029IscFikyhNMtCJAXVK0YjMpSpecoChmdKVZmJAG1XoJdRq4CsNcmGmcISwd1Vux9GELiXZvug81JQSkLQS6u8zWCQkcjeg3jW8UAxCl4gLSJaClASoELQFDP4h+IZ1rTmr7Iu0VcpCUTEzkrN0kkFQUpLgqSLaOGJA5xo6lvbGmovhGexXZtUoZpyZkomqUzJS0OlwCQVMFNduUBy8AjISpRSsnwJyKZaXZwbMVUd9DGqZKlDOJeVSqqyKKpaXJFFnKSzAhLjxGmsXeBMtSkSpDFISVMEkqzJ9rxrmI8BQGIKgGS2sP3pLwySxR9zzEYZqkprZ3r5AQ8YNWV8yCyc5FXZwGs2p1/CeUXE+UVTwVolqTnqR4SpJVQ5B4U0agtbnFnxHhCRKzy5YSoHKQomuvUR0a+CShyY4pVoKcnaFFwiWoBu5lnnmPzhQ+pi7HpU3iWFQG7lRc5X8bU/FnCMqhuAX6xNhsTJWQlEtyogABUxyTtmTFKiWqcpMtIJBUMqXep8NOtHj1Dsr2JRhfGplzd2ogahPPdWvKOH9tDGt1u/k6O7Kb2G4HsXKypM1FdUhRI8zQnyaL7BcPlyUhEtISkaD4k6nmYInTQkOSAOcC/bELTmB8O9rfrEVhUd0h3JvknnTmBqAdHMUvGUmYgqSRmSK19rkB8Idj8OlhlBJPP31pFFjeNS5Xh/ir2SWSk81sXPSHy6NFTZTDGbl6EU/arGkoCKghwXjAzcC7oaj/AF9chG+4hhJuIBmCTlbZRzEbkKIp0HrGbRIZTEEdQ0eaouB6adlDM7NBQFSwiuxHZ9S5qZb5UZQczEhyQKtzIjfK4VNWWTLUBuQw9TeFxnh4kzEyf5pSVPzzrcnYMlMdnTubdvg5uoklGkYrs5wRHtTUGYApyHZmcFKq1q1N62DRvMJiKYeYgEDN3c0EWsHVcginK4o4iIAhaHZlEylFqP8AhPnbzEXuAw/dhmZROYjyS4POkd+hXZwKTLdgp08obLkWe4pE0pP4t7ecSSooM1ZW4yYEFCVVzKCX2JBy+pYeccRIyZhvXpyiTuBMmBSrIVn8w4T8X8o6suSYRi+AHBpIWvmX+vQQzH42ZIlLmpCStI8IUfC5IHiINqwbIQIr+0CQZExJqFMk+oL9aQmWSjFtghbZnuMcWxGZQSJLzCVJnIzE5FBX3IzywqtHZnY2FrP/AFMnMJ85lJE4lMsTEGZKKkoIok1SGPvdoATwIYmX98txmeWEgOEtUrJoSdgAwHOg2J7OpUMi8USgKJbu0BQdnBmAuodX25R5cerx3TOnRPkm7b8UTiMHJUFEr75ShQ5ggpmAHwi1GexIjBCaqlVmo9kmnzja4vi0tClFLkjwhCUSpaLlmyJp5ebxWY7FKVLUU5ynKxBKCz65wgN5R0YusSWlLYnlw6nqb3M9L7xRyJlqc0c5yltHCRv5QfN4LNlSkrUErUtwEylHMGLeMNTfpBXBpM5brmKfDp9szVFhSyST7VmAjuHmpVN+5AyAXKglgNVFSgklti584tLqZLgmsC8jcJwScpPeFfdgMDLEvvJqibkBeVLWqVRa8N4bJ7pS8QtaFkKyjIpGWhyBbhQOZgfCaVD2MC43FJS4BCzoQaHZjr5PA0/DpUlKmLva2l3IqK2bTSJQzznu9inbjEFTNWSpIJEtQqopJSd3KdjqBoI6nCLKTlmhQQCo5UTKIF1F0ig9OcH8KnKlrqBkUSlagcqjLVRSSwq4pfz1ivn4YoXm7mUlJV4EnO4q4NFOdKmKd23szaDQ9msfLVKyLkInzSF5MqUCaAlwSpKlZlGoIYeyCwLEwZwuYiTMmqUrB5MhlFIXmxCVEMrKhCDTxAKD/hahDRlcUFnKyZMtqeCWl/VSVF+jXiDC4WcZqhLN1JCctSSf5UpAciu0Duriw6Rv7pxC0ypUqUe+Mxu87xndsoyvlSAxOY9aRNLwuJSnupwGZE05g4JUR7QzizkEO/wi1xPBOLSkiae/SkF0gzZKVlq/wzMv/Sx2arRTYebMWpU3vl5yo5swIWlVzmBsdfOK93002IsaAsfgcQZiiiWpCSaJCyco2cmFFocXiP8A3S//ALn8jCif7r/qYOyjbdgg+Nk9FHzyKj18QoUdWbn8EMXBm+1UwsA5alHprpA/D1fdKGju3NoUKDH6RnyDceP/AIGdyAbl4k2jNdmR9+rlLSRyOYgkbFoUKODJ/JX2PUx/xpfc0+KLILUt+UTYX2h9aQoUdczgh5HJUTmevjUPeYw/af8A8wmf2p/4CFChUPPgmx/8P/5U/wDIRb4Uugk1Oa/nChRb2IoLSo/bEh6CQoto/eIDtFjI1hQoPkqB4P8AhmI9IUKFl4EfByRr9bxX8c/h/wC4fnChRHqf8cvsbFyiulnwL6xV5AZlQD4VfEQoUfNQ+pnoMr8BLBNQD4jcPtBcs/eNpltpppChRSROJW8YrjZaDVAloISfZBIDkCwJi7xKcoKRQABgKAeUKFHoZ/pQseTLT0h0lqsK63VrDsEHCyakFTHWFCh4fShocsJSsiUVAkKa+t06xmsROUVAkkkmpc1qIUKKYvqM+B80+E9I13Y9LTAoUIkz1Ai4UJS2IO43hQo2T/ZP3NX2hWSpLk+GShuV7bWHpGV4xKF2DlawaaAoYe+FCjmf1Mt/RGOxpyrIFBSgoLCFChR2Ikf/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4" name="Picture 10" descr="http://2.bp.blogspot.com/_RgJGYXaVoEM/SERVUcISmZI/AAAAAAAAAOI/L4LZ29TTsC4/s320/Dragon+muj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505670"/>
            <a:ext cx="3259832" cy="3755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89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858218"/>
          </a:xfrm>
        </p:spPr>
        <p:txBody>
          <a:bodyPr>
            <a:noAutofit/>
          </a:bodyPr>
          <a:lstStyle/>
          <a:p>
            <a:r>
              <a:rPr lang="es-CO" sz="3200" b="1" i="1" dirty="0" smtClean="0">
                <a:solidFill>
                  <a:srgbClr val="FF0000"/>
                </a:solidFill>
                <a:latin typeface="Agency FB" pitchFamily="34" charset="0"/>
              </a:rPr>
              <a:t>El texto mencionas dos características de la iglesia de Dios en los últimos </a:t>
            </a:r>
            <a:r>
              <a:rPr lang="es-CO" sz="3200" b="1" i="1" dirty="0" smtClean="0">
                <a:solidFill>
                  <a:srgbClr val="FF0000"/>
                </a:solidFill>
                <a:latin typeface="Agency FB" pitchFamily="34" charset="0"/>
              </a:rPr>
              <a:t>días, ya que Apocalipsis fue escrito aproximadamente por el año 96 d.C.</a:t>
            </a:r>
            <a:endParaRPr lang="es-CO" sz="3200" b="1" i="1" dirty="0">
              <a:solidFill>
                <a:srgbClr val="FF0000"/>
              </a:solidFill>
              <a:latin typeface="Agency FB" pitchFamily="34" charset="0"/>
            </a:endParaRPr>
          </a:p>
        </p:txBody>
      </p:sp>
      <p:sp>
        <p:nvSpPr>
          <p:cNvPr id="3" name="2 Marcador de contenido"/>
          <p:cNvSpPr>
            <a:spLocks noGrp="1"/>
          </p:cNvSpPr>
          <p:nvPr>
            <p:ph idx="1"/>
          </p:nvPr>
        </p:nvSpPr>
        <p:spPr>
          <a:xfrm>
            <a:off x="457200" y="2492896"/>
            <a:ext cx="5194920" cy="4104456"/>
          </a:xfrm>
        </p:spPr>
        <p:txBody>
          <a:bodyPr>
            <a:normAutofit fontScale="85000" lnSpcReduction="20000"/>
          </a:bodyPr>
          <a:lstStyle/>
          <a:p>
            <a:pPr marL="0" indent="0">
              <a:buNone/>
            </a:pPr>
            <a:r>
              <a:rPr lang="es-CO" sz="3600" b="1" dirty="0" smtClean="0"/>
              <a:t>1</a:t>
            </a:r>
            <a:r>
              <a:rPr lang="es-CO" sz="3600" b="1" dirty="0"/>
              <a:t>)</a:t>
            </a:r>
            <a:r>
              <a:rPr lang="es-CO" dirty="0"/>
              <a:t>. Guarda los Mandamientos de Dios. </a:t>
            </a:r>
          </a:p>
          <a:p>
            <a:pPr marL="0" indent="0">
              <a:buNone/>
            </a:pPr>
            <a:r>
              <a:rPr lang="es-CO" sz="3600" b="1" dirty="0"/>
              <a:t>2)</a:t>
            </a:r>
            <a:r>
              <a:rPr lang="es-CO" dirty="0"/>
              <a:t>. Tiene el Testimonio de Jesucristo</a:t>
            </a:r>
            <a:r>
              <a:rPr lang="es-CO" dirty="0" smtClean="0"/>
              <a:t>.</a:t>
            </a:r>
          </a:p>
          <a:p>
            <a:pPr marL="0" indent="0" algn="ctr">
              <a:buNone/>
            </a:pPr>
            <a:r>
              <a:rPr lang="es-CO" dirty="0" smtClean="0"/>
              <a:t>Nota: Cuando dice: </a:t>
            </a:r>
            <a:r>
              <a:rPr lang="es-CO" i="1" u="sng" dirty="0" smtClean="0"/>
              <a:t>Los Mandamientos</a:t>
            </a:r>
            <a:r>
              <a:rPr lang="es-CO" dirty="0" smtClean="0"/>
              <a:t>, se refiere a los diez que Él escribió en las tablas de piedra, incluyendo el sábado, y tal como Él los redactó en </a:t>
            </a:r>
            <a:r>
              <a:rPr lang="es-CO" dirty="0" smtClean="0">
                <a:solidFill>
                  <a:srgbClr val="FF0000"/>
                </a:solidFill>
              </a:rPr>
              <a:t>Éxo.20:3-17</a:t>
            </a:r>
            <a:r>
              <a:rPr lang="es-CO" dirty="0" smtClean="0"/>
              <a:t>.</a:t>
            </a:r>
            <a:r>
              <a:rPr lang="es-CO" sz="3000" dirty="0" smtClean="0"/>
              <a:t>Lea</a:t>
            </a:r>
            <a:r>
              <a:rPr lang="es-CO" sz="3000" dirty="0" smtClean="0">
                <a:solidFill>
                  <a:srgbClr val="FF0000"/>
                </a:solidFill>
              </a:rPr>
              <a:t> Mat.5:17-20;  Santiago 2:10-12, 1Juan 2:3,4; Isaías 66:22,23). </a:t>
            </a:r>
            <a:endParaRPr lang="es-CO" sz="3000" dirty="0">
              <a:solidFill>
                <a:srgbClr val="FF0000"/>
              </a:solidFill>
            </a:endParaRPr>
          </a:p>
        </p:txBody>
      </p:sp>
      <p:pic>
        <p:nvPicPr>
          <p:cNvPr id="5" name="Picture 8" descr="http://3.bp.blogspot.com/-XKWiDritpPo/TjJz2FAewHI/AAAAAAAAEpk/tRgkTJ5jAgo/s1600/00-19-Crist-mandamen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780928"/>
            <a:ext cx="3312368"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771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wheel(1)">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rgbClr val="FFEFD1"/>
              </a:gs>
              <a:gs pos="64999">
                <a:srgbClr val="F0EBD5"/>
              </a:gs>
              <a:gs pos="100000">
                <a:srgbClr val="D1C39F"/>
              </a:gs>
            </a:gsLst>
            <a:lin ang="5400000" scaled="0"/>
          </a:gradFill>
        </p:spPr>
        <p:txBody>
          <a:bodyPr>
            <a:normAutofit lnSpcReduction="10000"/>
          </a:bodyPr>
          <a:lstStyle/>
          <a:p>
            <a:pPr marL="0" indent="0">
              <a:buNone/>
            </a:pPr>
            <a:r>
              <a:rPr lang="es-CO" dirty="0" smtClean="0"/>
              <a:t>La segunda característica que debe tener esta iglesia es que</a:t>
            </a:r>
            <a:r>
              <a:rPr lang="es-CO" i="1" u="sng" dirty="0"/>
              <a:t> </a:t>
            </a:r>
            <a:r>
              <a:rPr lang="es-CO" i="1" u="sng" dirty="0" smtClean="0"/>
              <a:t>«tiene </a:t>
            </a:r>
            <a:r>
              <a:rPr lang="es-CO" i="1" u="sng" dirty="0"/>
              <a:t>el testimonio de </a:t>
            </a:r>
            <a:r>
              <a:rPr lang="es-CO" i="1" u="sng" dirty="0" smtClean="0"/>
              <a:t>Jesucristo».</a:t>
            </a:r>
          </a:p>
          <a:p>
            <a:pPr marL="0" indent="0">
              <a:buNone/>
            </a:pPr>
            <a:endParaRPr lang="es-CO" i="1" u="sng" dirty="0"/>
          </a:p>
          <a:p>
            <a:pPr marL="0" indent="0">
              <a:buNone/>
            </a:pPr>
            <a:r>
              <a:rPr lang="es-CO" dirty="0" smtClean="0"/>
              <a:t>Por tanto: Esta iglesia no puede ser el pueblo de Israel literal, aunque guardan el sábado, ya que ellos no aceptan al Señor Jesús como el Salvador. </a:t>
            </a:r>
          </a:p>
          <a:p>
            <a:pPr marL="0" indent="0">
              <a:buNone/>
            </a:pPr>
            <a:r>
              <a:rPr lang="es-CO" dirty="0" smtClean="0"/>
              <a:t>Ahora, si una iglesia predica que recibió a Cristo como su Salvador, pero rechaza el sábado como día de reposo, y en su lugar guarda el domingo instituido por la iglesia Católica, día que Dios no ordena guardar, ¿Cómo puede ser la iglesia de Dios?  </a:t>
            </a:r>
            <a:endParaRPr lang="es-CO" dirty="0"/>
          </a:p>
        </p:txBody>
      </p:sp>
    </p:spTree>
    <p:extLst>
      <p:ext uri="{BB962C8B-B14F-4D97-AF65-F5344CB8AC3E}">
        <p14:creationId xmlns:p14="http://schemas.microsoft.com/office/powerpoint/2010/main" val="152902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168352"/>
          </a:xfrm>
        </p:spPr>
        <p:txBody>
          <a:bodyPr>
            <a:normAutofit fontScale="92500" lnSpcReduction="20000"/>
          </a:bodyPr>
          <a:lstStyle/>
          <a:p>
            <a:pPr marL="0" indent="0" algn="ctr">
              <a:buNone/>
            </a:pPr>
            <a:r>
              <a:rPr lang="es-CO" sz="3600" b="1" i="1" dirty="0" smtClean="0">
                <a:solidFill>
                  <a:srgbClr val="FF0000"/>
                </a:solidFill>
              </a:rPr>
              <a:t>¿Qué es el «Testimonio de Jesucristo?</a:t>
            </a:r>
          </a:p>
          <a:p>
            <a:endParaRPr lang="es-CO" dirty="0"/>
          </a:p>
          <a:p>
            <a:pPr marL="0" indent="0" algn="ctr">
              <a:buNone/>
            </a:pPr>
            <a:r>
              <a:rPr lang="es-CO" b="1" dirty="0" smtClean="0">
                <a:solidFill>
                  <a:srgbClr val="FF0000"/>
                </a:solidFill>
              </a:rPr>
              <a:t>Apoc.19:10. </a:t>
            </a:r>
            <a:r>
              <a:rPr lang="es-CO" dirty="0" smtClean="0"/>
              <a:t>Y </a:t>
            </a:r>
            <a:r>
              <a:rPr lang="es-CO" dirty="0"/>
              <a:t>yo me eché a sus </a:t>
            </a:r>
            <a:r>
              <a:rPr lang="es-CO" dirty="0" smtClean="0"/>
              <a:t>pies </a:t>
            </a:r>
            <a:r>
              <a:rPr lang="es-CO" dirty="0"/>
              <a:t>para adorarle. Y él me dijo: Mira, que no lo hagas: yo soy consiervo tuyo, y de tus hermanos, que tienen el testimonio de Jesús. Adora a Dios; porque el </a:t>
            </a:r>
            <a:r>
              <a:rPr lang="es-CO" i="1" u="sng" dirty="0"/>
              <a:t>testimonio de Jesús es el espíritu de profecía</a:t>
            </a:r>
            <a:r>
              <a:rPr lang="es-CO" i="1" u="sng" dirty="0" smtClean="0"/>
              <a:t>.</a:t>
            </a:r>
          </a:p>
        </p:txBody>
      </p:sp>
      <p:sp>
        <p:nvSpPr>
          <p:cNvPr id="4" name="3 Rectángulo"/>
          <p:cNvSpPr/>
          <p:nvPr/>
        </p:nvSpPr>
        <p:spPr>
          <a:xfrm>
            <a:off x="179512" y="3789040"/>
            <a:ext cx="5544616" cy="2677656"/>
          </a:xfrm>
          <a:prstGeom prst="rect">
            <a:avLst/>
          </a:prstGeom>
        </p:spPr>
        <p:txBody>
          <a:bodyPr wrap="square">
            <a:spAutoFit/>
          </a:bodyPr>
          <a:lstStyle/>
          <a:p>
            <a:pPr algn="ctr"/>
            <a:r>
              <a:rPr lang="es-CO" sz="2400" dirty="0"/>
              <a:t>Como usted sabe; Dios estableció el sábado en la creación cuando no existía ningún israelita </a:t>
            </a:r>
            <a:r>
              <a:rPr lang="es-CO" sz="2400" dirty="0">
                <a:solidFill>
                  <a:srgbClr val="FF0000"/>
                </a:solidFill>
              </a:rPr>
              <a:t>(Gén.2:1-3)</a:t>
            </a:r>
            <a:r>
              <a:rPr lang="es-CO" sz="2400" dirty="0"/>
              <a:t>, y los hijos fieles de Dios lo guardaron desde entonces, y por la persecución del dragón contra la iglesia durante la inquisición, esta olvidó su observancia.  </a:t>
            </a:r>
            <a:endParaRPr lang="es-CO" sz="2400" dirty="0"/>
          </a:p>
        </p:txBody>
      </p:sp>
      <p:pic>
        <p:nvPicPr>
          <p:cNvPr id="2050" name="Picture 2" descr="http://t0.gstatic.com/images?q=tbn:ANd9GcQZhIAr369X0plvLUr8KjOARLnaztkLcThPmoMe9vpRqlDy9HuOU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789041"/>
            <a:ext cx="2952328"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82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2050"/>
                                        </p:tgtEl>
                                        <p:attrNameLst>
                                          <p:attrName>style.visibility</p:attrName>
                                        </p:attrNameLst>
                                      </p:cBhvr>
                                      <p:to>
                                        <p:strVal val="visible"/>
                                      </p:to>
                                    </p:set>
                                    <p:animEffect transition="in" filter="wheel(1)">
                                      <p:cBhvr>
                                        <p:cTn id="39"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3816423"/>
          </a:xfrm>
        </p:spPr>
        <p:txBody>
          <a:bodyPr>
            <a:noAutofit/>
          </a:bodyPr>
          <a:lstStyle/>
          <a:p>
            <a:pPr marL="0" indent="0" algn="ctr">
              <a:buNone/>
            </a:pPr>
            <a:r>
              <a:rPr lang="es-CO" sz="3600" dirty="0" smtClean="0"/>
              <a:t>En el año de 1.844, cuando se cumplieron los 2.300 días, o años predichos por el profeta Daniel 8:14; Cuando el «Santuario sería purificado», </a:t>
            </a:r>
          </a:p>
        </p:txBody>
      </p:sp>
      <p:sp>
        <p:nvSpPr>
          <p:cNvPr id="4" name="AutoShape 2" descr="data:image/jpeg;base64,/9j/4AAQSkZJRgABAQAAAQABAAD/2wCEAAkGBhQRERQUEhIUFRUUFxQVFxQVFBUVFxQVFRQVFRUUFBQXHCYeFxkkGRUUHy8gIycpLCwsFR4xNTAqNSYrLCkBCQoKDgwOGg8PGiokHx8sLCwsLCwpLCwqLCksKSwsKSkpLCksKSkpKSkpKSwsLCwpLCkpKSksKSwpLCksLCwpLP/AABEIAO8A0wMBIgACEQEDEQH/xAAcAAABBAMBAAAAAAAAAAAAAAAAAQMEBwIFBgj/xABDEAABAwIEAwYDBQQHCQEAAAABAAIDBBEFEiExBkFRBxMiYXGRMkKBCBShscEzgpLRI1JTYqLw8SQlQ2Nyc7LC4RX/xAAaAQEAAwEBAQAAAAAAAAAAAAAAAQIDBAUG/8QAJxEAAgICAgICAAcBAAAAAAAAAAECEQMhEjEEQRNRIjJhgZGx0QX/2gAMAwEAAhEDEQA/ALxQhCAEIQgBCEIAQhCAE1UVLY2ue9wa1oLnOOgAGpJPROFUJ2y8emec0kEjhFFdsoGgkkvq09Q23uVDJSs6XiXtjBnbDQOY5pHimLSdTsGA22VW4txRXd85klZUHIXM/aOb4Tys2y0VFU5Xtd0I1XdYxwVU1hZUU0YIkaC43A8VrE6qrs6IqNGPDnE9VGGn71MBHq0OkzN9HNcfEPJWFgXao4PDa1jGxnaojvlB2HeMN8o8wbLgR2WV72jO6IW2FxcfUKDWcOVuHjNKwPhOji05wL8yNwpVrss+EtHpWN4IBBuDqCNiDzCzVM9lnHoZK2le4mKU2hJN+5f/AGevyHcdCrmCsc0o8XQIQhCoIQhACEIQAhCEAIQhACEIQAhCEAIQhACEIQAhCEBr8drjBTTSty3jje4ZjZt2gkA+V15NqKiWrnL3eOWZ9zYWu52u3Lf8F6E7a6pzMKlAYXB7o2ucDYMGa+Z3UaW/eVH8DkCrY4/KHOHryVZOtmuOLk6RZfCHZdBAwPqWiaUgEg6sYegHM+a7lkYaA1oAA0AAsB5ABQsJre8aCFOkdbVWTVWUlFptMyCj11OHsIcAQQQQRcHyIUDG+I46SPvJNejRufILiYu0meqkORoggb8UhGdwH81Epo0hildnI8c4CcPqgYSWsfaWMj5SDsD5H81f/APFAxCiim+e2SQdJG6O99/quE4uwUYhhpdE8TPivIxwFi6w8bLdbfktf2BVEzJJ2mNxgfbx/K2VvI+Zbb2UJjInZdyEgSqxiCEIQAhCEAIQhACEIQAhCEAIQhACEIQAhCEAIQhAcb2t4f3uFVFs12Bsgy88jhoeo5/ReeOGpbTD/pK9X4lRiaKSJ20jHMPo4W/VeU6HD3RVZhNw5jns1Fr2uAfrZZ5Ojo8e1NNHVN47qY2Wp2xsb/aPtdx8gVNwDjmrJDqrxwk2zBoAB9QmuGuGpYpxJNAZI3NdG0bhocLFxFvW1tVYmF4BFHS933VmeOwf4nXcLEm/lb2WME2qO3K4xnyaI/EuACppwYgM9gWl22tv0XOU/BcOeFj3HNG4940tJbICbgWOx5XHuu/w9zRG1vQWA8gpbLLZQV2c3zNLg0a7AsAjpGlsV8p1seq0ktGyndJHDIWPbI6r7sGwLXAhwIG4vfTyXZHQLRYo1vdySuAvHFOc3PKWbX6XV3GujOE7blI7CgmL4mOPzNafcAqQoGCVAkp4Xt2dGwj0yhT1JzghCEAIQhACEIQAhCEAIQhACEIQAhCEAIQhACEIQGLl51x/AJYa6Uvu8slDQ8nUtkzOjPpYH2XoshcZ2hcMCWJ1Qz9pGzUagPa05hqNWuabkO8ysc0eS0dnh5ljnT6ZB4Qxdr4WtvqB+S6GfVrj0BPsFUUFW+lkaWm4IDiL333Om4XW0PHbbeLlzVMWaLjT0dXkeHPlzhtGOB8Q1AlEJgLmyasmAu0Ai5zEbAHRdFSUc7mHv+7a8E5DGXEEX0LgdtOS0g47p2OGWziflFmgX5k8lt3Y294BijJva1wANfNxBP0W2OOjHJGd/loeNS62VwsVz3H2M/dcPlOXMZR3I8i8HxHrouqZE5zR3gbn55b2HpfVcF21vtRxMHzTD8GO/mpOa1dI7rsyqC/C6UncMLf4XED8LLqVzHZtTGPDKUHfJf8AicSF06sYvsEIQhAIQksgFQhCAEIQgBCEIAQhCAEIQgBCEIAQhCAFhJGHAgi4OhB5g7grNIUB5u4twmTCsQIOYwON4zuO7cSco82nl0W2o6Bktxux4uC09dQQrl4k4Ygr4jFUNu24IINnNI5gqtsX4AOHQ/0U5e2/gDhZzLakebVhkxqrPT8bypWos1VDwjZ+aAPu0/E11nfirCwqB+mZjtLXe8+Inmq8pONnxC7m2eLbbPH02K62n7TKYtFy7NYXFtj6qmKcV7N/KjmlpKzrnaBczxjw42tijzuDWsmY8uOgaw6PJ+hC3NLUd80O1DTqFPdC1zC1zQWkEFp1BB3BC61s8d3F0zZUcTWMa1lsrQA23QCwT65jhmB1P3kOYmONw7ou1IY4XyX5gG638dawuyZhntmyXGbL1t081FENU6JCEgKW6EAhCEAIQhACEIQAhCEAIQhACEIQAhCEAIQkugFWEkgAJJAA1JOgA81y3GfaPS4aLSuzykXbCzVx6F39UeqobivtKq8QcQ95ji1tDGSG25Zz859VZRsFwcYds9LSZmQf7RKNLNP9G0/3n8/QLWcFYxNidNNLUPDnPe5jWgWbG0NFg3yub9eqoqZytHsaxoRslhlu0XD2ucbNuRZzegOxWyio6IdraNVisRjeWO0IJH1Cl8I0sTqgF7QbWIBGnsuh4+wWF5FS2RlrWls4bbCQW+gP0Wo4ZwIPe18M3eAEA5RfzsbHReVlwyUtH0GDPCeLZbVLKCBbZTGpiipMrQNfqpjGrvj0eDNqxGttt/kqje1DGy/FA6mlIMLGsMkbyCHXJc3TzNvou14/7TI6WMxUr2vqHXbceIRcnF398cgqca/Ld7jdzje53c863P5rpxY+W2Zp07LGwHtnqIiGVMbZgAAXN8Lx68iVZ/DXGFPXtJhfqLZmOGV7fVvMeYXml9SIm3dq51zbzKewaOUyNma9zHtILXNNi36haS8ZS1Hsty+z1YEqpvBO0+phkAqD38R+I5QJGjqCND6FWthOLxVUTZYXh7HcxyPMEcj5LlyYpY3UiVsnIRdCyAIQhACEIQAhCEAIQhACEJEAEqr+0/tZbSh1PRuDqjZ0gsWw+XQv8uS2HbJxi6hoskTss1QTG0jdrLeNw+ml+pXnC+ivCNgKqsfI8ve4uc43LnEkkncklYMKbKzYVpHsgdl2Uimo5HN/aMa1xtZ0obsPmbe/uE0BdMyNV5x9lk6Jb88bXtzBwdYEtdmGhvYEe6mU75hTtMJc0Ne8uLH5TchuXS4JFgbLV0kr75WOcLnYe23PRbE8S1LYhB3lmNGXLlaDYHYnLc281mkX5m5wTtGr6Ekl7pGuHwzEuGnMa6LY4/2vT1sPdOb3II1MLrFzhq25Ow8gVx1PiEjQWh2jtw5rXfmNE/TxnIQQyxIObKMwt0PIeS1WFvoq5RYlDFmNzz/1UmSTxXOzB+KyhA2by59VDndmdlG3NdqjwjRj7CnaZZMztgpza1zn5WaNG5/RR53ZG5W7lP0MWRuv1WkF6X7kM2LavLpzIWx4S4qmw6TvIvFG43liOzx1b0cBsVzLp7Eku/0UeoxkfICfXb8FTPOLVSJgmj1phmIMqImSxm7JGhzT5EX91LVI9inaH4/uM4tnLnQuvoDa5j166kK7QvHapmgqEIUAEIQgBCEIAQhNVE4Y0ucQGtBJJ2AAuSUAVFS2Npc9wa1ouXONgAOZJ2VLcd9upu6HDrWF2mpIvfr3Tf8A2PsuV7Tu06TEZHRREtpWGwaNO9IPxv8ALoFwN1eMQSsTxaaoIdNNJKRsXvLiLm5Avt9E3E9Ry1ZNK0i6ZA7NBzB0TLSnXG4TIVpUnaIJUZWU0el0w2RSYJhaxWqaaJGqGpMUjZGmzmkObcX1G2inun76Z8kli6RxcbCwud9BsmKWpYyOVjoWyOeBkeSQYiDfM22+mmqiQykFVxOnsM3c2GC1wVBmhI0zaKTDW3FrqNJLqu6XFqzMkd/lZZu5TdKQ3U/6rBrrpHNubKP1RJIpYy92Y89k/idRkalhkyqG2TvZx/VHUX1629VaUuEaXbI7Zq3SFxKnUgc23gGvMkDbdRpYHRvLXDUE/wCR5KbVzFjYuoBPuVwxTX4maI6/giWP75TulZkySNN/XQajley9JBeVMKxDMA4aFh9NLg/nZenOH8SFRTxSj52gnyI0cPdV8lbUvsk2KEIXIAQhCAEITFbVCNjnnZovp7IB4lVx258QCDDjE14ElQ5rMoPiMfxP05DQC/muG7Vu1aodUSUtM90McXheW+F8jrajNuG9Lbqr3VbpHZpHuceriXH3Kso26FjB9kgKemeQeoTbnjkFdqmQLe6wQx1is5BzVu1YMoncisHtsViCs3lWu0QICsSUt1iVRsk2r+4+7xljn9/mcJGm2XKB4S073uor23TtfQiHuy2VsgkYHnKCMhOhY4HmOqZEi6IVVMhmbHJc6ZD0oK25EDxepFKbqBmUhlUGq8ZpbZDJVbPlGUblJTU2RvmdUxBGXnO5TIZdLFaJcnbIMnzh9sw1Gl/IKLjRBLbdE8+PVRa1tx6KuRXFolC4LPlfa+4IXobsdxPPSviJ1jdcD+6/X87rzXG7KQeitHs442ioJS+ocRE9uQuDS6xuHNNhry/FcclyxtfRovo9BoXL0Habhs4uythG2j3ZDr5OsVy2Ndu0EFS6JkD5o43ZXTNeLeeRtvFbXnrZcRKTfRaSFCw3E46iJksTg5kjQ5pvyP6oQgeq6tsbS55sAuD4uxSaqAFLMI44i10rcvilbmHhz/KLDpqn+KcWMlSIGu8Js0+WurvVc9wxUF0dQ4C4IeLfNYEhZfJ+Ojtj4y+NyZWnafh7o8SnfIwhspD2Hk5uVouD630XLNha74TY9Dt7r0ljeC01dC1lQwOtlLXXyuaco+FyqDjvs6NFaaAufTuOW5+KJ39SS3LofRdEZKzlcdHEyAg2cLEJlzLKY8Zxr8Q/EKNchayX2Zjaya5K4BYgLPoCoukSqUQBSBKkKAeqqR8TssgLTYG2mxFxt5JoFD5CTckk9SkurWSZByyD1gEFWUmiDMvSM1KbWTDsp5W9g2kpygA81j94Uh0fesGX4gNuq1T7tNiCD5rtyT479FUjYNqhzWcrQ5ui17XXT0UhaddlMZ2tk1RHcFMY/NA4dLH2KaqI9bjmlpD8Q6j+aycatEogrsIsGMWFmc5LPtbXUFzsoFvTVccujlxEyQU8N/mGi83SOmN02i8uA+FHf/n013OBLCbB5AsXOI09CELt8GphHTwsGzY2D2aEqgwKHpMbLponnMWjLrrqRuM3Mrd0tV9wq3WuYJx3kdtdHH+kb6gk6Lm8Brx3P3eoa5rHgOabWLXcntvz29QtlQVRNqaocGtJvFMQTY/K5uuh2uFw0039n0LSkutUv4/07+npmEvmPiYLOY29g0ZQCfVSK+GOWkqw63dOjde+2kZOYdLWGvktLWU1Q6SMXMrRGzMGDwOk5vcemyg8VNxGSndSUtI4Ne3I6QuYLt55fFz2XZju9nkZV9Pv+iiTL0um3Ouu2b2P4hpmjjbfTWVnvYX0XRYf2LMYAaqpJcf+HA2/+IrVyMPjbKqijzOA6kD3NrrfcXcEy0Dml3jikALJW/CbjVp6OHRW1T9jeHgXtOfIyAH2C6uLh2PuhC674gLZJLPGm2p5qG36J4xqmeV7JbK88c7FaaRxdC50V+Q1aPodlw2M9kFXC0ujLJgL3DLh38J3+inkU4P0cIhOzU7mEtc0tcORBB/FSqTA55f2cMj7/wBVjj+isVogvcTusQF1EvZviAhdM6le1jAXEuLWmw6NJuVz8eHyO2jcfopSb6BHBRdLLEWmzgQehCmRzsj0MbXeZurJX2CC5LZbiKCnm0BMTvcfipVfA2KPIBfnc81vDDe29FbNHS1bmG4K3MOIxz+CVuvJ3MehWkjZmNvVNk2KiOSUFvaFWbWqwVzdYyJG+XxD1aofe8inPvjrBzTbkbdVJZi+cWka13nbX3VlKN60SRGvunqVuvoFIEkXom5pmgeFWbpdkpHUcUcCxU+F01ax5Lp3NBZbQAhx3vrsuf4PpjNXUzN7yNFvK66vjKtvgOFs01fK7z8NwP8AyWu7HqPvMWg55CXfwi/6Lzn2ap6PUTW2FuiEqFBmU5inDMtRp3RJ5HbL9SssL4AqGkd4+LIDezruP5WWtj7a3D4qMfST+YUxvbXFzpJR6SMP6LXLOGTtI6sa8rGqimWNSU7Y25WiwuTbzJ1Wr4r4ljoYS97mhx+Bhvmf5NA/PZcXW9s7O7Pc0zxKdAZC0sb5m2/oq0xPFZKiQySvc955k8ugHIeSxnlS0jTxv+fPI7yaRYx7VoHMD3xSiS5BZa4AvobjdbFnH9Jo99X4SPgY0gg9Mu6pzvUpl5j9FhybPTfh40qUi1X9p1EJWlgltzJabepuV3+G4vFOwOjkDmnobrzO6vslocflp354Hlh6A6H1bsVpBtHB5OLGlqR6kHrdNvjHS3oqu4a7X2SAMqAI3bXv4XfyXfUnE8MjQQ9pB6EFac49M4ljlVx2OVOFwve10kMb3Xb4nMaTv1IXQs0FhoOg0HsFoTiUZ1zj3W7a7RWjVaMst+yte3bFTHSwRtNjJKXGxOzG/wAyqcrqhzMj2PdZwuRe9iN1YHbxiGapiiv+zjBt5vcT+QCrisFo2hdGO6ZVLRLqKllSy7rB7efMha6SEFnm38lFY+yzbLYq3NS7RZDQCmw1OcZXn0P6KJJvokuqqXEqTocNeDmLdBrfkVEqG2JW0oqy7cpOnRQa6PVdE8a4XEixqkdrlOztPqmrWNuix2KfqhqHdQuT0WME7RUplkaxupcQPdNWVv8AYpwF3j/vU7PAy2QEaOfuOWoG/qqt0SaTtYws0lPhtM7444pXOtewL3sNunUJ/sBpC7EXP5Mjdf66BPfaFffEIR0gH4vcpX2doL1NQ7pGB7uWRf0X5dCEIUPHsjtr+yH33vbyvdMSSC55JoyrHgz3/njHtkvvBa9/omppgddlGMpKxurrEc2Tz/SHXTJvvFgUhK04JHDLyZyMi5YXQgqxg3fYEpyGuez4Hub6EhNZUvdo48uwm10Szjc53mkP7xV/8L9plJJBmlqY2Oa1pLXEh2jRmsDubg7LzsG3SEWRKlSKzbl2b7jDiL77Wy1GuVzvADyY0WZ+A/FaeoqC7dR7ourRbWgDVkHdUrGi3nyUikgDwW/MNQtIwb0OiMsQnXwkHUWWFlMotaZBlHIQVOY8SCx3WuISskI2V4ZeGmKHKimylYzOuAEhkPNN3WcpL0SORPs4eRB9l634Jr6eWhgNM4GMMaNN2ut4mu6G915EAXR8K8cVeHEmmkABN3Mc3Mx3qDr7ELF7LJXo7D7QlSTiELOTIARoPme6+vPYLZ/Z0A7yq65WfmVXXG3GL8TqGzyRtjcI2xkNJIJaSc2u2+ysH7OoPf1OumRtx+9uqFvRfCEl0IUPFjnICQoV6FsUlCRAKkgVYuKCVioJC6yyoaEpVlEWF0HVPQ0hOp0Try1uy0rWwR2sKQsCye+6baCTZZMIWOEvNmhEtOWra0tOGN8ykkaOavw0Wo1DXkLJk9jcaWTtQ0ck2IbNzH6BSnJdFGiRPVZ/VRrJsC5Ug0hWnNzFDTlhdOPhsmSsZOiBSlLFNYwPjGmo0TMHNp+ilRLUMZU/8QvzG6R7U2x+UpVDoxcFcP2dR/TVOnyN1/e5qoJFbv2dJj94qm30MbT9Q7/6smi/ovlCLoVSh4rQsnBYkLQgQlYlZWQAgEslAS2UympOZV4wbegMw0pcpQjaz1Syy22UN8ivKSjpFkhyaoumS5NuckzLK77DFctnQ0dhmKjUVPmKn1EttArRSW2EJNNqocsl0rimHFWslswfqbKRVN2HQJqmbdwT1XuVK6sqRIx4gtgZNFBhHiCkymyR6BFnemgFk7dPxRjKVm9sgShksbJKkWIITcWjk/VDRWXRYwceaZlWQdosXKG7IFBuFav2eX/7bOP+Tf8AxBVMwq1Ps9j/AHhL/wBk/TxDZZsk9DoSIVCD/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460375" y="4653136"/>
            <a:ext cx="8360097" cy="1815882"/>
          </a:xfrm>
          <a:prstGeom prst="rect">
            <a:avLst/>
          </a:prstGeom>
        </p:spPr>
        <p:txBody>
          <a:bodyPr wrap="square">
            <a:spAutoFit/>
          </a:bodyPr>
          <a:lstStyle/>
          <a:p>
            <a:pPr algn="ctr"/>
            <a:r>
              <a:rPr lang="es-CO" sz="2800" dirty="0"/>
              <a:t>Daniel 2:44 dice: «</a:t>
            </a:r>
            <a:r>
              <a:rPr lang="es-CO" sz="2800" i="1" dirty="0">
                <a:solidFill>
                  <a:srgbClr val="FF0000"/>
                </a:solidFill>
              </a:rPr>
              <a:t>Mas en los días de estos reyes el Dios del cielo levantará un reino que eternalmente no se corromperá; y este reino no será dejado a otro pueblo: </a:t>
            </a:r>
            <a:r>
              <a:rPr lang="es-CO" sz="2800" i="1" dirty="0" smtClean="0">
                <a:solidFill>
                  <a:srgbClr val="FF0000"/>
                </a:solidFill>
              </a:rPr>
              <a:t>….., </a:t>
            </a:r>
            <a:r>
              <a:rPr lang="es-CO" sz="2800" i="1" dirty="0">
                <a:solidFill>
                  <a:srgbClr val="FF0000"/>
                </a:solidFill>
              </a:rPr>
              <a:t>y él permanecerá para siempre</a:t>
            </a:r>
            <a:r>
              <a:rPr lang="es-CO" sz="2800" dirty="0"/>
              <a:t>». </a:t>
            </a:r>
          </a:p>
        </p:txBody>
      </p:sp>
      <p:sp>
        <p:nvSpPr>
          <p:cNvPr id="6" name="AutoShape 8" descr="data:image/jpeg;base64,/9j/4AAQSkZJRgABAQAAAQABAAD/2wCEAAkGBhMSERUUExQVFBUWFxgYGRgXGBoYGBgbGRcXFRgcHB0XHCYeFxskGxcYHy8iJCcpLCwsFR8xNTAqNSYrLCkBCQoKDgwOGg8PGiwkHyQpLCotLCwsLCwsLCwqKSkpLCwsLCwsKSwpLCwsKSwsLCksLCwsLCwsLCwsLCwsLCwsLP/AABEIAMIBAwMBIgACEQEDEQH/xAAcAAACAgMBAQAAAAAAAAAAAAAEBQMGAAECBwj/xABGEAABAgQEAwUFBgQEAwkBAAABAhEAAwQhBRIxQVFhcQYigZGhEzJCscEUI1LR4fAzcoLxB2KSshUkojRDU2N0g7PC4hb/xAAaAQACAwEBAAAAAAAAAAAAAAACAwEEBQAG/8QANBEAAgEDAwEFBwMEAwEAAAAAAAECAxEhBBIxQRMiUWFxBYGRscHR8DKh4TNCUvEjssIU/9oADAMBAAIRAxEAPwBhIR7GmVmstZfoAP1gCVpBlSorBe5gKSgj8ohD7dDmctoGVMcwTPkPpHMql84lAtHMuXDvs/hgmzADpqX4Qvk0kWTAMKVm0I0eIlJJEWG89cpChL9mFDZgwcW23hdiWHImJKkMgp95J+j6mDsbpykhWg4bvxgGViyxqMw5s/W8BH/JBdAaiwlSrtYaczyhpKohKQVL246nkIEmYssqcMG2P6RDVVUyawU/0iXubAdjUytKyH0GgGg/WDKOsIfeIKbDVqFk24mw8OMMsOkIQp1gm7WDiJdkgTc5WcAnyjoYVLm3UVBmzAB3YcdnhpOlySHDpbgG+cDU6yxGgJhblYnkU4hgrkGQkkEXT8Sf0h12ew4yknP7x0GrD847m0twxY8QbxpUwZhLT3l6nfKOJ66AQirWVrMZGARXYgE+6MzekLFzZK2dRCm3Fr8xHVXSKC2S4HpAU9LWKLj1iY2awQ0c4hQqlEFOhYgwxk1spSQZncUB5wZLlJVJSHJGrnUcvpA1XRJ8NHa0dKW9WYKViOoVTtcO/wC9oDkT6Z2KSnYEvtEE2lKQ7P0gSYiJUcckjyjq5UwezKgCD3fy9I3iGHEJUAbpANgH9DpCChUEzUk+cO6mtmJnGal8hAHFrBweBiducE7blbnyc3WAptKRtFoCETXyWWXIBFju3WBZtKQHUG5EtDVUtgF0ytyzYhoEIYw2qaYByARAMySTeLKyLtZhWHY/NkkMcyXDpPDk+hh3P7eSyGEpWzuR5hnvFTMoxoUxVoNIW6UZZaC3tFprhKWl5RdL6ixteFwlE8I1gU9KkFBsoac/1hx/whKUkrVkItlGp0O+ljCZLbgsRd0QScCzJBfUPoIyCkYilACRoOMahNmN2lYUgiC6HDc5c2HzgCRVkc+sOJFSpadAOSbRYkmL3Ikk0coLISlzca25tBczs0g94TAORGkQS5JRu5+UMK2URJzPuB5wDfgdyRUtFJR7ynI3SL+sGSsbShwhJfipvpCIoJu/6wRTp9Ihq/JFyWqnFZcuSYhl0ZUQ3nBtNIK1AAbwxqChHdR3jxO/lE32gciGdTtsGhlTVCkpDAW4iG9JQOm6Gbjv4QWKCWRdLHgIlyQHAmkzJs1V7J3I+jw1NAlu7Y8ecFCkFm0G2kYtPC0JlJhIEXhmb4n5RIKbLew+sdrIQCSQANzYDzhHVY2ZgaQzbzVDuj+UH3z6dYp1dQqa7wyMHJ4C8bqAAlKX9s4Uhvh2JVwQ2r+F43gyEoKgokzCcxJsVkjUchoBsBC/CqYqUSHUCbrVcrOluXPQbAwfXYeCUpIswYgkF+IOoIilFzqPtUsfn7jmoxWxsaLS8Jp8pargEnQtGpeJzJP8T72XtMT739Q36iHVNVpWnMkgg7iNCjVjN2vnwETg4i2mopyUvnCX+FX7tC2eicFZlhbPvpwPhDrECFaFQI5OIHkTJoI3HA8IsNpC0mwmnCFo924GnHygOuppWQKCAk6Nt6QfSSPZlTkAbCIMQogQSND6dIhMmxW1+z4AcIaYLMS6pZHvp+Wo8vlC+qpmMRiWpgQ4I0IhvIQ3Tg6R3gVEcDYwLidERcOQRZ9ehhaZqxcKU/FzDfs8tSgtCnPxAkm20dxkLjICnDXTkX3FaudGMJKumEpZSWPMaHnFqqJjqCSbJdv7wlxHDWNv3vDoSTETVncUrkX6iBlyG3iwS6Fil99QeDfnAWI0LXAYQcZoDa+Qfs9RFVQgs6UKC1HYAF7wzxSaVLUX+I343gjs1kVKnSmOaxtqeDcWLW5wBNlLfKdRq9vOEze6TLNFJIEUqMiU0quRjUdtLVxJKS5i1YNS5UZibC/7eFdHiiLZkO2loLqK+ZNGwSNk/XjBVE3gqJ9QsVUol8iiTuTZ/rDmiJXImqUbMUgbBkvpxhDRUajoLnSLKvDhKp1J1UoHxJAHyEKduDm2+SsLV3QOkMMPk5m5wFKkDMAbXb9vFhw6jHvC+UgeMDKVlY5sK+wFg1ti2sd0mEhCsyiCBBFVMIIALHXq8Z7XTNeFOaXJFmwhM5xYflEBnEQBWdoEIcJ7xGoG3idISrxefO/h2HEWHipX0ihW18FhO78h8KEnlrBY6rFESw61JQOZAhOrtYFEiQhc08T3EeartCukwMLW8w5z1LeJNzBdVTd7KDlQNEiz82EZ1T2hNx3osx08U7MDrCqaoGcv2ytpSXEtPh8XjB8imzMZjFtED3QBx49NI1T0l2cB7WYqPLlFhosMCRcc21vxJ3MDpadXVS3SJqzjSVkS0iMqQWYkX/LlG5ycyWLePHa+0TqlxGk7HX5x6FQa7pm3vkSTElJOWxe4OhPyfnvCmZTAKzSyqSt3IS+U+G0WmopQsMdRoRrCeollJIVfgRqPDURi6ylKHejx+e9F6jNSwzVH2rUg5ahBAOkxIt4/p5Q7lzUrGZJChsQXhLTSQp0uPEOPEeUAKwnKsmTMVJXyJyGCo6yokt6uuPMidKDb24+RaZ6QbsCecRyMuUoVv9eHCK0cfqae1QgTE/jTY/kfFoaUmKy6gfdqBI1SbKHUcOkaMK8JvHPgIlSaWeDdThyUnKZgA1vr+sSU1JLUlgo2/FEU+U4Y3bnBNHLSEhJTfj9YsqYvaDTMJlK7oWQrpZ4joQZEy9wRlUfr6R2uQSToFadYnNIpSRsRrzhid0T5EeK4YpRBljMDvGvsMwAZwCOIvpDGVTEJynQpaIqRK091RcHY6jpEriwIir7q+UMMNwwKl51AKc91J0tuYmxLDN03+cT4erNIS7jKT4trC75yTfAqxauVLORDJA4W1FzCr7YtaDmOZrAnXo8SYtU5ldLfSBJEvd/D84fHgalgDUuNx2tSXjIMMhoqZwLRZsMwJTBVgDx1hbTIANoukthLRm4JHnpAVG2sCJYICESrlgAHf93hdUYgZxYAi9r/ALvE+LB1MWA4nT+8CUExKTYuSbQhHeYcilloJcjPo7XTvZxeC5WXVS3GujD0hemXZ1XJJgmnkhWkBKpbBCXiEJmZlE+AisdpsaWZn2aS5USAptSTfKOFtTFkq6hMlJLbRUMEllNZMmqZRKFKQdiVq9CLiMrVVk3scs9fQs0Y/wB1vQY0fZtKUj2yvaLN8gPcHVrq8YIni7DQW/QAWAiM1bgkqAv3n4fnGTqtEsZQoZzx0D6E7RnPZONoqy/P3LCUk7vk1VlISEkKD3cB/qGEDy5OY5ZYJJ4kD0EQmrUpaRnzEkCyQS3JxFxo8ORLuA5/Ebn9PCGafRPVzxhLyOqVVRXmwTDcDCDmUcyvQfnDZoxo3HqaGmp0IbIKyMqdSU3eTOFGI5iXvEiohKjEzfRnIiJOsD1NL7QbPzH1FxBcwAxCotFOrTU8SGxdsoQ+0XKVex04gjUiN1iVMmYgApUAbbHcfvhDupphMS41EVqcpaVMRZ7gWBG7CPP6mk6Hcldp8eRepz35XPUa00w5Mx7yT7w3B8dYr2PYIED7RTunLdSRtxKeHMaQ2lTpKVWKmVs2mzRPKmpBKT7ptfcH9mGKXdSdvj+4KundGsAxIVMlz/ETZX0PQj6w3+zsm1uPOK52KlBEyolH3gUtzAzBxyuP9UWdCRo+kbNJuVOLfJWnZTdgYygLksOJjQmuO6oHox/tA3aisMmSVCWJibAg6C+pa/jxiuYdNTMeZTPLnDWWS4UBcgE69DCald057V/Pu6MZCG6N3/BdMxKGNjyjqWjIHN4V4TjInghssxPvJ4bQ3KdIu06ynHdEROO12YJNzFYyglO/DhHcyqRJKJZ3+pOvUwTTyiEgHh66wsrpWWahatCwfoC3zhtrK4K7zsVnG1ZZimDX4vENAXSeLwVi1GQo7jlzhdLBS5SfCHJposJYIZpZR68IyJlV/FIeMgiRng5AIJuR5RZ0H7klRsO9w0L784ruFU+Zaf2Ghl2jrWAlDkS3iw+sJk7tCZhk2aJqCk+fOFtPIyFzqNBEmGoeUvp67RLUpdiDs3VorVJOOQopPBEJrw1lAITmULnQcP1gKgkAqvdg7cTtEOM4l7MFRILenKKVWt2UHN89CVHfLahT2ir9rvw8WEDyUlU1SGdMqUcygSCkgO4OjuGY8DwhNTVmdZmqFklkDirj0S7+UP104kUypbgzZwYpBBUc27C7AP4xjU4qTcpLzZdfdVkRUlWkXYEtbf5+EdUuHTKmYSC2pJL2gvAezhWErX7rm26mPoIt9PTJQkJSAkcBFvR+zZVUnN2j8xVbUqLe3kDwfB0yEAWKt1MxL+sMY3GR6mnTjTjtisGbKTk7syMjHjRMG2CcrFoEmL4WIgkzIHqE7jw5xVq+KGRIxUDTSI1q4xxML9Y04IYxX3p4Y2x0KoIZyA9g5ZyxU3kCfCKRiXbKaQfaIly9WSpLvszu/iGiy47h/tpRSPeuUj8RCT3f6g6f6o827UYn7SYoLYzEzVoZmyoB7t9ySTzDNF2hThUjaSTG07J3HnZ7tIJmZC5YUdWv5pOo5iHkivC3AGXa99Dzu8UTsrRldQFhwiX3lKGgsQkdSYukuYtbnukgjSxtHm/alJUKuylxa9vmrlqFnkPo5aFFeZ0LyF1pYHIGdIJ91+PARWzPmSJuZCi7uDpmvvxDWh7IrAmYlSku1m1BBDH0MC4pLWszFIyzEJU4a6u9vppxipGq5U47eVf+H8ydqUnfgt9HVy6qS4YpUCFJO1mIIjzWbKXSVSkPdJseI1B8QRDnspmTOCw6JZDKKrIPIHQqfTxgDtqsGuU2yUDxCX+ojQqz7aiptWlwJpx2TcVxYb1aCtCayR3ZiP4gGh/zNvax4iLXhNcmfKTMTuLjgdCPOKhgdcUyVWBCUuRxDuR4wf2dqvYzjL/7uaykHgTt8x4DjHaatGM0pcP5+P3Bqwcovy+RakzgWD3gLE5Dg89H2IG0S1koDvtfj+9IhpKn2iVBYBbQ/veNtvxKiVsorkuU5gcURmLIFm1fQQznqCFnh+sSqqkJQQN+DesTfGCw2IJlKxIO0ZBWVJvG4LcT3h6uqlyQGGYnQCApdGqom5lWFntYAbdYGl0aitWY3G5vDCTXZGSGYnzhd/AU4h1TlHc0SNo17EZFaWFvnESpbzi4cE+T7xOssQjVgSrkIRUaeTr2ViKSMqAfdJ7xJ2Gwim9oas1E5MpBYElybW1Uo8mfy5w57QVjJ17pu3PYRWJKCBnPvTXL8JaC3/UoN0SeMedrV+0k7cIuUqdreLODNIIygZEHupIszvcbvqYe1dUVmXOlIImT+6CD7qkHIQOAIynoDCVMxlqfRX7eHnZqo7hlggrlzBMlpPxBiFgHixtzaI0vfe1vn5/6G1e6rpcfnzL3LFrxJEUpTgG9w99f0jomPWxlZGNYkjRVESpzbRiZjiC7RHWJHiEK1B1EcKnRkxTjMNtYXKdwlHxOVK8xEZmM41SfSNrv4RAuK7mxqicTUseIjgAxIz2MSCS8Ikr8BoWYpUZUlSiAEJKi9wLEXHC4PhHj+K1s4KzKCSJgK0lQchKlKyuegj0jt9h8xcpKUTpMpKiy/aTMm4IIABKtw3OKL2qqKdSQJZcpQhIUk2UwIWSDvmAh0YSVm0WKe3ax9/hRXpmmokTP+8CTw0zA+IsYs+L4QZJBQCUmxI1B5tseMeU9hcRMqukKzBIKmUSWSxBBcnQfWPoKWsEAggg7i4894DU6aNZNS+ImU3CSkiiTZC/YqLMcyHcXSnvF78Sw8YsOC00uZT5suTMpWYDhmsHOgaDa3DEzCose8kpIdgq1n4bX5CK1iVWqnVlQ5lXSUvckWUTwOhfg0Zyp/wDyZmk1wvjyGn22EzntPOCpUo5sqT7spI2chKjyysw5xVZqu/q55w4xuvlzTLMtJSEoCSDy0FtesItVPxNoz61TfUck/D0LVONkkOZCz7GYxZsum7qAbpf0hrMQFSTlPflMoNqBoofX+mEMi5SG+J/J7EdYcYfUJE2ZM+Cwbqz2845u7XodbGC30lR7enSoe81xzFjA5JlyS2oWM3Sz+kQ9nhkmTZT6ELHMaH0ynxhpPl6pZ8xvyj0unm6lKMpc8P3YM2a2yaQgxSSx2Y3/AHzgSRRFagNIdzZWQBJAWBa5uIIpJabEADaGJ2wg91lcAVhEoWY+cZB9SohRHTblGQy7A3i+ZUABSuPOApSXmIP+YGOCS5QoaC/LhEtPSizlmv8ApCeMDL3Y0ppzTFFWotyA0jdZMyGYq12Hh8X0jmpsx3IcwpxypISEPpr8z+UZ+tr9lTfj094VOG6SEeIrVUTkSk2zKboNz4Bz4QXjshKZi0pDCXKCRyAAAHqfOC+x1BnmqnEMEulPU+8fAW8TA2OzHVOP4kn/AHACMWtT7PTrxk/2/GXKc71H5IQ06yZqWA2F9OBixHs3NC5cyVlYKcHZICrdWbaENJIUSG3NgNTHpGDpSmSlKS+VweR3EP0VKNWTT6ZA1E3BXXoHpDCMVHKVWjNUx6i+DLsczUuH3iHO14lQuzHaB1qhc3ZXGRXRnUxX75RkiaxbaB1raIwqK6q5DcQ5aWgeYIkQXEcKTeOnlYOREhPg0VvHu3IlTzTy0heTL7RWz5gVoH9DjqrlEvantQaedJlSyynEyaQAopQDZIewKiDfYDnFGwynJdarqUoqO7qJJ8bxd09Hs475lStWu9sSvkBRJublnuWe0bMuNLTlWpPBSh5EiJwLRopYNPdghTJGwiw9ku0y6WcnvKMollS3cX3ANgekJkJjJCfvE/zD5x0oq1gJO6aPepVQmbLStJdJAIPIwFiOGInABViQbjVwLcjaE3YfEAqWqRcKQStL7pJu3RT/AOoQFOxiYa9LlQCZgSmW7AJLy1qXxu+XdRy7Axiaimv0y4FadOavF8CrFaPISn10/tEvZrA0z5hSS3dJF7lmAbzg/G5AzalriAsJqRKny1ObLAJ5KOUv4GPM0HGNVRlxc0Z323XNifFuzcynCFFTgs5FmP6wJNmBMtKR+JyOjx6VXUqZstSFaKBH5Hzjzf2BlqmIWO8guRxYjN4MXjQ1+k2NOLwV9NWvh8ljoZ5SuSs6/wANXQ+6fJvKLIxzONNYqFEXllL3Tbq10H/SW8ItVJWAyRMtdN+vDzi3oHlwfqKrq2fcRVKGUX0N/ON0hILAOCXgUVBWpzDVKAlgP3vF7a910KbsrMHqEAqJIP7EZC2biSsx6xkS6jB7I6n0hVMGwyhydN/WCJFOhIfVvLlEdJXOWLNeJ56QgW0U/SBvjcHm9iCbOdRUdEh/K8VDFKgrUwcqUW8zFirp+SUpW50H18/pC/s9Qd4zlh9Qn6n6CMXUrtasV4fUs0+7FssmF0Yk04SPhSSeZYkxTMTN5g2CU/N4uy5n3SyeBEUfFP4c5X+cDyEB7RimoJdF9f8AR2m5bYJhU0oGZIuQQ+rPw8Hi39najKEoJ98KP9STceV4qmGpaSOf5QwwerUFS1G6RMIPJ0BJ9CnyhGkqKlUTf5nI2st6aLqDeO5S4jUWPQxpVlco9PGVjOtcyacqoW4ji6JK0pmHIFOyj7nQn4dRchr6wxqRYHzhbi+FJqJRSSx+FTAlJ2IeFVHZtDae263C8dq5GdMuafZlXurzIXKN299Cjl/qA1hzLmI/EjrmDfOPO1/4eVWc3lEfizEP1DO8RVPZZchWSZlU7HuuzXZ3Au4MDGEZyVw6+2EW4svNX2zpZSxLz51F3MvvJS34iDqTFXrP8QJ6lqEpCZaGIG6nPxeHD+xWysOSlw28Ty8LuXi/F0oLCMmU5yFqkKWpUxZKlqLknU2htRUuROY6C/1gqVRi5a0EqCZclc5aSUS0lgPiUe6nkwJB8IF1HN2Dp025HmMxeaYs8VE+ZeCEwKjWCXjRRqNWwSJ3jrDk5pyBxV8rxGsw57EYKqoqiEsPZoUpzxskDxeBm+6wJcMbUlXMp5omoS+XUbKSWzJ/fAQ6wTCh9om1CliYZkkzJJYhgXBcH4kgpHiYDmSClwRe8R9ma2aJgp2CkpE1aTvLBQrMnmkvpxihOKqU23ykUaVSVOW1cMZ48lWVKwxdKQR53B8IRTJhy5Wu7v0iyYgQqml/5gpP9SU5x6o9Yr8y6urHzEeRq0lbevBM2oyd9vmenSy6U8SAfSK12vw9lJqEi47qxxTo/g7dOkWalA9mnhlHyiGqNmLEfOPS1qe+nZmbTk4zuij0s1gwPu2HNOqD8xDzC6oLSpB91Qzp4ggspPneF2N4YJRC0D7u7j8L3I6HUDYuNxAVLWGWoKF2IJ6cfERj026NZRf4jQaVSF0WukpwVaWTrz4QVNqHKUgspx4RqQsZQZfeCgC/KNGoAKhulLqJ2ttxjd5RQfIFUTZWYuFO/SMhOqvJLv5iMgmn4B7fMa+xDjbmYNm05yJD739dIh9rnQH952/OE9diRnH2Mk9wWUvbmBy+cUJzjTTvm/Aai5M1PH2mblSfukFirj+9BDqWkBJAsE2AiOlohLSEo0Z33PMwRleKsKbTcpcsOUr4XByZn3an0A/WKXjlqYPqtZV5u3o0WvGFtKKRqS0VHtLMJWmX+EAEcCWHytFTUyTdvDHxGUUdyA0pA3YebQThZ+5mPtMQR6v8ohKwCf8AIgnxbKPmI3Ty/wDlFEf+IB17h+sVKUdz9zGyxH3l6nG/lHK12Ebn6jmkflEJVtHo5Pa2ijFXSCAXDRFLO0Yj5aRypXe6xM2rKRyXKMXCjG0AzBx9ml/NR+RhwpMI6tf3q+LtbkI6muRVXhCb7KSVWGrwaZY6mDZOHKUCokISdVKLeXGOlYjTSHAOZSCxDXHMOwy7PxgqlSMFdi6dJy4NYfhCpjBQKE7vqeQ/OHNXTJUhUkpGQgoynRiG+r+EKKfthKKgMqi+hzJb0MFnG5WpUxdsrXJZ7cbQqNdTScH1HKi4PJ4xW06ETFIQXSlk5vxFICVKvpmUFFtniEXPKLv23lSkzM6kAKUSCwSSSAl3IOozAHm8VddZLGiPlGqtTJ4jBlqyebgRVHpv+EuH5ZM2cR/EUEjohyfBz6R58K9L3R8vyj1D/DjEZa6dUtBuhZ7vAKuD0iZVZvDi0Jqru4ZPjtAFqKswSXIIIJBZiDa4JBELOzdHlWudt7gOxe6vIAecWPFsGE4g5smxbcfQwLMpx9mSlPdDqZthduut+cUdRU2wajy/4+5Wp0t003whbXJejBA9yaktwsx8LxW1EggEMzD01i1zCUyVAkPllnq+vheK/idPpMToRcfhI+kYdSOPRZRpXu7+ZeOz1f7SQh/eAynqLQfPlODxaKf2WrGKkcWUPQH6RbZVRxjU0eoVWmt3PBUq03CV0ArkZwUqS6SGI4/leKnimBKk3T3kuW4jfKePIxfZyXHd1hcqlcMpiDqDE6jTKorfBhU6rTuhN2VxtkezNyPdD+Y+sNA5zlZACu6PEh/yiuYn2dWgmbJOZi7bhvn4Q0wTtAickJmMFJv/ADHjA6arONqdXnp5h1IxffgLqvDVpWUsS2484yH02c5OkZF/eJ2sCxGkWsiWFZJZ94gd5XLkIkp8PEohLDLy3hjORYDibQrqMdQAoLcFBLhn3yi+l7a8Yy5wUZXbz0+w5NvA1QoJYcBaJQgG43hB/wD0skbKIZWxDFLOL2Ny1okHapIJHs1hQcNZwwdZIf4YhV4cSaOdOXRBNZUpStaj7koOeuw84oq6gzJ2Y7qc/OGs/EUrSUqzZFF1Nlex9530Nrc+UDoXTh7BKgzd5+ILk6XZ+paMepJVOHzd/nuLdOOxZQOZ2pPxO/iQfpDsSB9hIFiCmZ4FRSfQwnVUSFLCEoIWWHvnLmP4dyNHc2eCJeMBJyGUc4SpCkEkkKLhktoNTd9fGCoLZlvFrfEma3Wsi8InhUqUoXdA+QjmE1DjryQgJTnRfKHysPeyniBGqbtAVKKQgak5r5UoAckkan841e2hOzvz9ioqco3Vh4g3jSUwnndowhQAQ6VJPs1PqoC6VJ2L/MQyk4qggE90FnPM6fvpDo7ZR5BaazYLEBHD05ypXeJJPK5fxgBPaUe1MpUpSVpJzB9vhKeLxNX4v7NOcpJAOVTF8h26jpHdp3MMjs85RHVsKgKmozychCbZkpU6dR0Bvt4wnrZiZClrppMtcsnUqcAkOwA91PLi8MMM7TCbqnIwYqJZOckhCRxdvQwp+30+daTLnJmLV30A+7MBYJSG0Ny/CKFR7o4a56j4xafAH/xuaol5Ml03DJPjvD/s3VCZMBKU72CTYBiWfT9YTSaNAK1rEwJzkBSWUUDYKT8T6OIeYIqVJHtUBbTVplAKuXJUSX4Ml/CC0EHKolj86k1VaOEefdrZ+aYVAkoMycUv/mmkm214RLNkxaO0clBS4OqQRb4jNU5/02PP+aKwpNuhj1y4E3NnSLH/AIe4oZNagP3ZvcPjdJ8CB5mK4NI7pJpQpCgWKSD4guImSurEcqx7/VL7pPAFvKEdRUezlSweDPs5J/L1gen7U+1luULT7Rky0WzTFFOZWU6ACzE/OBJuJy6pKUpzDI+Z2DMm5OrMbMNY83Xe9px5t9f4JhHbhhuLSMyWTrkAPhsYQyatipCtjYnTmDxhqrFke1Y5yZlkhgxuAkA7uHIMQYrQILkk8LAF7sTrdvOEVqbcu0p89fMOLskmQYYrLNQU2Ds3I28ouKlMH1iipQmWmXNC1MT3Tk7wCSBnKczhBNgfOLHh3auTOBSHSoC2ZhnUXISm9ywHLvCF6NKDalj3hVU2k0NZWJMb2glTTLgsN+cU2nx41U+WiUCkZFFYOubhpsfnFroqZQSXLHjwEbNGamVJx2+pIFp6NFexGilKmFYSQviklL82FiYdz5yACE3O5hLUoUWYQU6cZYZ0JNHH2jnGRKikWQ+Qn99Y1BbQ7oZ4aoqlgPdJhBjtIuUpS/YomIWe8tzZyCygDa4F+kawPEjLUQfi4xaEVYUliNQX3B5eMVK9FSW06MnF3KH9oWU5RTy2BNrliQCo62OhiVNVPBKhKlp4nKTrrvv6w9nSglWRasjDulj30h2II371+kdKUn/xOAtLWzAuPh1584wZUKt/T0+5f7WD6CFC56TlCJabbS+raxyZlQSbpcEA/dot5jl6Q9mTZSS5mKJIYMhZbXlzjkmUog5luCC/syCSLAl9bP5wtU5r+7919wt0f8fmVKon1AmFBUkKQpgMiXd3BFvEdY5E+pzOJjqIf3Q5HlDTtdVSgtExAX7T3VEgMUsWIvqDbT5QB/xSWG95/DwvwHCBrOUZd3KFQd+SCXV1AslSbnZI1PhE1VMngjKbEAkZRxbhxjaatFyAXO7B/DhrE8+vBQkl+6Ro2wtvpygYVpbWrBOCuConzXBBSwLg5B47a6ecOpdQolraOGSPDbmPKFYrwRcE9dHJuWfmPKGUiuBQDc5bbbAj6m0aOlrN3uhFSPmK8QqZqZgU46lKdubQ4pqhUxBDhlDgC/pf/wDJgKurMwYgkAg6A6aa+MZheKJfLlPIcL7MeJ/6jHQq2quLWGRJXiA1U2anusnUMCgajRrRGcUmvm7jg65E7fX1h7iFWB3svFuuh8xCORXJTYI3e4cv4xTrqUHbaMg7rk3NxKaQQUpDkFgjX9H4RYJbKl0SAAAqZMWockyylR6XMIl1bMplEp0V5+epg7EJ6kTpP/lUS1t/OFk/TyjT9jJuo5W6ETu3ZFdqZ4UmXLcKaUhX+oOodQbdUg7Qnnptxv8AsxF7XKtJGw+pgqqA94aGPWR4ETwwZItGsunWO0C0cLMEwVyWOixeoCEZVnLL90EBQS3BxaC0YpUJKiW77FbIAzZg4cjlCvDa1pak3Y6t+77wYmoZy6u9c6a3vyN48TrnOnqJLzLUGrZG02ctShMBuEtoxQANn2+Tx1S4gosmaXSonKridD47Qul12Ub6MdC44R0qpFikEBgNnABdvO/OBjqZNbuvU6y4CcXlzASoEKBQEFx8LghNunpCpOILdJZIyXDAAPa+ty4hjS4vf2a0uk6m1id9b6vDTDOyC5i0rmEewfNlGq+AYaC5eGOHbNSh158gd+xZGHYvA1AmpmskrDpDd45tSrg+rQ/xVXdsWDecdFJmW9mUhmBNm8I6XhCAHKiGYuTb1jdoQcYKCKUpXluYvkyhLAXMISDoDqTA0iuVOnhIUQjM7DgOLbfnC/tZVBU0AEEAADhByJgo5KN1Lcq58A/AfWLaikiMs4rcTmZ1No/P8oyBRj6zew6AfWMibB2Dl4TLUxc5TcbHTSC6WhUgbqbjCjCu0gWoJWAkks+znrpDVU9iUkkcGNhFBr+1oHc+bguIzUzJ0sBJJQ4Uklg6k90G7swJccIiGDqeW8tByO4znvORrfQRkykyVKFuFFQUHbVIZyDsXa3MwvxOlzVVQplHKZIDE5WIZTt7ugvGVqI95v8AOL/Qt0nhIOGFHKRllXXmfMbB9ByaJUYYkzArLIDJKWuXJcAnR/7wKMOlJSfuwtLrGe6lPfLl4tp4QKqSkISU5SQtJdN+6CllaWJ0iliLyvD84HZfU1jtIEU5UfZJWkKlOEMVCzga942vyinmYpSUlkgAHQcSdeJj0DtPann7vMWenfTfS/DxigSQ8vl+sMrQ2iFK5LLWoqzdzyta2jwRJcJUO6/MbaH5xFIoysONjw+kTUyLsd3Hp/aKq5HdDELOUp7pca6t+RhhQVLpIZL68+BH74wupaXckGzndrsx6wRTDKv9+P0MFRnsmjpq6DJlWcybJ7oZm1bR4Gp56km4Rs9rhifKx+UF1FMEkuSktazgkMW6sRA1VJyqLi+vV94PUSlGV/AiNmhwo5h8LsCLW5wkmU6u8RlIJ3G5LsPKDKCa6eaT6afL5QZPpMvC4cPpe+0P1Ee0pqaFxltdhSuYVqZmJKUhPByBblGYpWBczEFvaXK9ik8s6ZYHjlV5wVRpAqJL274tro5LcrRXZNQ1JWv7ypkgA9VzFn5PGj7GpuMZSfkHFq7f5yICHbkGgpBdJT4iAwbjpBOkekSETM2iNUTT9H4xHltEsGIfhimOgLXZQtBqkLIyuixf3b6NrwhbR6wx+xjvJcBThi505dXF48r7Vhavd9UOhwSplzHzfdkt+Hk0YmTMAbugENcDr4REKfMsJe2jks56mMqpASHytlIDueLbxkrLt9B1rI2FKzhKsrEku17Aelo9P7IzgaZGoupwdUnMTlHIOBHm1TK+9SP8yh6GL1hOIqRToJAJI7tiHcB35u45tGj7Pf8Ay28ivVzEtQnAan9YUYvh0yeLEhrgaA/mYgp8ZPx3PL5ROamaUTHSXNk7ARvJ2Ku3wA6HBUyDnWQtYfKNv7whxGvVNUQrVz4fpBeI08wNnV4C+ukKjVBD6KfjtDU+pNg9ASAAACG1jcIJk8vGR1zrAqDdXX84tPZQ9xQ2zj5CMjIB8ChhTjvS+U1YHIFKyR5geUEUo/5ur/8Ab/2GMjIx9R+r3/8Allyl+l+n1MlJAUkAMBUoYbfw0nTrESh91O6o+YjIyKkuY+//AKjlx8PmBdsphTLLEh5kwFrODlcHiIplJ7p8P90ZGQNfhiodBtLHdnfzH6wvl+6n+aMjIz4/Usx5D6RIyG2zwVWpACmDafKMjI7qgZEfaBRz67//AFgarL08p799Q8GFoyMi9qP1P0AhwiTDwwS3BUOsxIDl7b32jIyGR/oL1+wEv1COiP8AzSf6v9pivT/+zTv/AFEr/wCKZGRka3sn+k/UmnzITK2gk7RkZG4gJcmTfdPhG0aeMZGRIHQnpNRDeYPuQd3131MZGR5z2v8ArXp9R0DqaPRm5WiKpP3S/wCn/eI1GRi0+feNkEVp+8T/ADq/2mLZT39mDce0VY6e9GRkXfZv9T3fUVU/SWqWgDQCFlTOVxO+/OMjI3urKpXZqi58fnCWpjcZDESRCNRkZHBH/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10" descr="data:image/jpeg;base64,/9j/4AAQSkZJRgABAQAAAQABAAD/2wCEAAkGBhMSERUUExQVFBUWFxgYGRgXGBoYGBgbGRcXFRgcHB0XHCYeFxskGxcYHy8iJCcpLCwsFR8xNTAqNSYrLCkBCQoKDgwOGg8PGiwkHyQpLCotLCwsLCwsLCwqKSkpLCwsLCwsKSwpLCwsKSwsLCksLCwsLCwsLCwsLCwsLCwsLP/AABEIAMIBAwMBIgACEQEDEQH/xAAcAAACAgMBAQAAAAAAAAAAAAAEBQMGAAECBwj/xABGEAABAgQEAwUFBgQEAwkBAAABAhEAAwQhBRIxQVFhcQYigZGhEzJCscEUI1LR4fAzcoLxB2KSshUkojRDU2N0g7PC4hb/xAAaAQACAwEBAAAAAAAAAAAAAAACAwEEBQAG/8QANBEAAgEDAwEFBwMEAwEAAAAAAAECAxEhBBIxQRMiUWFxBYGRscHR8DKh4TNCUvEjssIU/9oADAMBAAIRAxEAPwBhIR7GmVmstZfoAP1gCVpBlSorBe5gKSgj8ohD7dDmctoGVMcwTPkPpHMql84lAtHMuXDvs/hgmzADpqX4Qvk0kWTAMKVm0I0eIlJJEWG89cpChL9mFDZgwcW23hdiWHImJKkMgp95J+j6mDsbpykhWg4bvxgGViyxqMw5s/W8BH/JBdAaiwlSrtYaczyhpKohKQVL246nkIEmYssqcMG2P6RDVVUyawU/0iXubAdjUytKyH0GgGg/WDKOsIfeIKbDVqFk24mw8OMMsOkIQp1gm7WDiJdkgTc5WcAnyjoYVLm3UVBmzAB3YcdnhpOlySHDpbgG+cDU6yxGgJhblYnkU4hgrkGQkkEXT8Sf0h12ew4yknP7x0GrD847m0twxY8QbxpUwZhLT3l6nfKOJ66AQirWVrMZGARXYgE+6MzekLFzZK2dRCm3Fr8xHVXSKC2S4HpAU9LWKLj1iY2awQ0c4hQqlEFOhYgwxk1spSQZncUB5wZLlJVJSHJGrnUcvpA1XRJ8NHa0dKW9WYKViOoVTtcO/wC9oDkT6Z2KSnYEvtEE2lKQ7P0gSYiJUcckjyjq5UwezKgCD3fy9I3iGHEJUAbpANgH9DpCChUEzUk+cO6mtmJnGal8hAHFrBweBiducE7blbnyc3WAptKRtFoCETXyWWXIBFju3WBZtKQHUG5EtDVUtgF0ytyzYhoEIYw2qaYByARAMySTeLKyLtZhWHY/NkkMcyXDpPDk+hh3P7eSyGEpWzuR5hnvFTMoxoUxVoNIW6UZZaC3tFprhKWl5RdL6ixteFwlE8I1gU9KkFBsoac/1hx/whKUkrVkItlGp0O+ljCZLbgsRd0QScCzJBfUPoIyCkYilACRoOMahNmN2lYUgiC6HDc5c2HzgCRVkc+sOJFSpadAOSbRYkmL3Ikk0coLISlzca25tBczs0g94TAORGkQS5JRu5+UMK2URJzPuB5wDfgdyRUtFJR7ynI3SL+sGSsbShwhJfipvpCIoJu/6wRTp9Ihq/JFyWqnFZcuSYhl0ZUQ3nBtNIK1AAbwxqChHdR3jxO/lE32gciGdTtsGhlTVCkpDAW4iG9JQOm6Gbjv4QWKCWRdLHgIlyQHAmkzJs1V7J3I+jw1NAlu7Y8ecFCkFm0G2kYtPC0JlJhIEXhmb4n5RIKbLew+sdrIQCSQANzYDzhHVY2ZgaQzbzVDuj+UH3z6dYp1dQqa7wyMHJ4C8bqAAlKX9s4Uhvh2JVwQ2r+F43gyEoKgokzCcxJsVkjUchoBsBC/CqYqUSHUCbrVcrOluXPQbAwfXYeCUpIswYgkF+IOoIilFzqPtUsfn7jmoxWxsaLS8Jp8pargEnQtGpeJzJP8T72XtMT739Q36iHVNVpWnMkgg7iNCjVjN2vnwETg4i2mopyUvnCX+FX7tC2eicFZlhbPvpwPhDrECFaFQI5OIHkTJoI3HA8IsNpC0mwmnCFo924GnHygOuppWQKCAk6Nt6QfSSPZlTkAbCIMQogQSND6dIhMmxW1+z4AcIaYLMS6pZHvp+Wo8vlC+qpmMRiWpgQ4I0IhvIQ3Tg6R3gVEcDYwLidERcOQRZ9ehhaZqxcKU/FzDfs8tSgtCnPxAkm20dxkLjICnDXTkX3FaudGMJKumEpZSWPMaHnFqqJjqCSbJdv7wlxHDWNv3vDoSTETVncUrkX6iBlyG3iwS6Fil99QeDfnAWI0LXAYQcZoDa+Qfs9RFVQgs6UKC1HYAF7wzxSaVLUX+I343gjs1kVKnSmOaxtqeDcWLW5wBNlLfKdRq9vOEze6TLNFJIEUqMiU0quRjUdtLVxJKS5i1YNS5UZibC/7eFdHiiLZkO2loLqK+ZNGwSNk/XjBVE3gqJ9QsVUol8iiTuTZ/rDmiJXImqUbMUgbBkvpxhDRUajoLnSLKvDhKp1J1UoHxJAHyEKduDm2+SsLV3QOkMMPk5m5wFKkDMAbXb9vFhw6jHvC+UgeMDKVlY5sK+wFg1ti2sd0mEhCsyiCBBFVMIIALHXq8Z7XTNeFOaXJFmwhM5xYflEBnEQBWdoEIcJ7xGoG3idISrxefO/h2HEWHipX0ihW18FhO78h8KEnlrBY6rFESw61JQOZAhOrtYFEiQhc08T3EeartCukwMLW8w5z1LeJNzBdVTd7KDlQNEiz82EZ1T2hNx3osx08U7MDrCqaoGcv2ytpSXEtPh8XjB8imzMZjFtED3QBx49NI1T0l2cB7WYqPLlFhosMCRcc21vxJ3MDpadXVS3SJqzjSVkS0iMqQWYkX/LlG5ycyWLePHa+0TqlxGk7HX5x6FQa7pm3vkSTElJOWxe4OhPyfnvCmZTAKzSyqSt3IS+U+G0WmopQsMdRoRrCeollJIVfgRqPDURi6ylKHejx+e9F6jNSwzVH2rUg5ahBAOkxIt4/p5Q7lzUrGZJChsQXhLTSQp0uPEOPEeUAKwnKsmTMVJXyJyGCo6yokt6uuPMidKDb24+RaZ6QbsCecRyMuUoVv9eHCK0cfqae1QgTE/jTY/kfFoaUmKy6gfdqBI1SbKHUcOkaMK8JvHPgIlSaWeDdThyUnKZgA1vr+sSU1JLUlgo2/FEU+U4Y3bnBNHLSEhJTfj9YsqYvaDTMJlK7oWQrpZ4joQZEy9wRlUfr6R2uQSToFadYnNIpSRsRrzhid0T5EeK4YpRBljMDvGvsMwAZwCOIvpDGVTEJynQpaIqRK091RcHY6jpEriwIir7q+UMMNwwKl51AKc91J0tuYmxLDN03+cT4erNIS7jKT4trC75yTfAqxauVLORDJA4W1FzCr7YtaDmOZrAnXo8SYtU5ldLfSBJEvd/D84fHgalgDUuNx2tSXjIMMhoqZwLRZsMwJTBVgDx1hbTIANoukthLRm4JHnpAVG2sCJYICESrlgAHf93hdUYgZxYAi9r/ALvE+LB1MWA4nT+8CUExKTYuSbQhHeYcilloJcjPo7XTvZxeC5WXVS3GujD0hemXZ1XJJgmnkhWkBKpbBCXiEJmZlE+AisdpsaWZn2aS5USAptSTfKOFtTFkq6hMlJLbRUMEllNZMmqZRKFKQdiVq9CLiMrVVk3scs9fQs0Y/wB1vQY0fZtKUj2yvaLN8gPcHVrq8YIni7DQW/QAWAiM1bgkqAv3n4fnGTqtEsZQoZzx0D6E7RnPZONoqy/P3LCUk7vk1VlISEkKD3cB/qGEDy5OY5ZYJJ4kD0EQmrUpaRnzEkCyQS3JxFxo8ORLuA5/Ebn9PCGafRPVzxhLyOqVVRXmwTDcDCDmUcyvQfnDZoxo3HqaGmp0IbIKyMqdSU3eTOFGI5iXvEiohKjEzfRnIiJOsD1NL7QbPzH1FxBcwAxCotFOrTU8SGxdsoQ+0XKVex04gjUiN1iVMmYgApUAbbHcfvhDupphMS41EVqcpaVMRZ7gWBG7CPP6mk6Hcldp8eRepz35XPUa00w5Mx7yT7w3B8dYr2PYIED7RTunLdSRtxKeHMaQ2lTpKVWKmVs2mzRPKmpBKT7ptfcH9mGKXdSdvj+4KundGsAxIVMlz/ETZX0PQj6w3+zsm1uPOK52KlBEyolH3gUtzAzBxyuP9UWdCRo+kbNJuVOLfJWnZTdgYygLksOJjQmuO6oHox/tA3aisMmSVCWJibAg6C+pa/jxiuYdNTMeZTPLnDWWS4UBcgE69DCald057V/Pu6MZCG6N3/BdMxKGNjyjqWjIHN4V4TjInghssxPvJ4bQ3KdIu06ynHdEROO12YJNzFYyglO/DhHcyqRJKJZ3+pOvUwTTyiEgHh66wsrpWWahatCwfoC3zhtrK4K7zsVnG1ZZimDX4vENAXSeLwVi1GQo7jlzhdLBS5SfCHJposJYIZpZR68IyJlV/FIeMgiRng5AIJuR5RZ0H7klRsO9w0L784ruFU+Zaf2Ghl2jrWAlDkS3iw+sJk7tCZhk2aJqCk+fOFtPIyFzqNBEmGoeUvp67RLUpdiDs3VorVJOOQopPBEJrw1lAITmULnQcP1gKgkAqvdg7cTtEOM4l7MFRILenKKVWt2UHN89CVHfLahT2ir9rvw8WEDyUlU1SGdMqUcygSCkgO4OjuGY8DwhNTVmdZmqFklkDirj0S7+UP104kUypbgzZwYpBBUc27C7AP4xjU4qTcpLzZdfdVkRUlWkXYEtbf5+EdUuHTKmYSC2pJL2gvAezhWErX7rm26mPoIt9PTJQkJSAkcBFvR+zZVUnN2j8xVbUqLe3kDwfB0yEAWKt1MxL+sMY3GR6mnTjTjtisGbKTk7syMjHjRMG2CcrFoEmL4WIgkzIHqE7jw5xVq+KGRIxUDTSI1q4xxML9Y04IYxX3p4Y2x0KoIZyA9g5ZyxU3kCfCKRiXbKaQfaIly9WSpLvszu/iGiy47h/tpRSPeuUj8RCT3f6g6f6o827UYn7SYoLYzEzVoZmyoB7t9ySTzDNF2hThUjaSTG07J3HnZ7tIJmZC5YUdWv5pOo5iHkivC3AGXa99Dzu8UTsrRldQFhwiX3lKGgsQkdSYukuYtbnukgjSxtHm/alJUKuylxa9vmrlqFnkPo5aFFeZ0LyF1pYHIGdIJ91+PARWzPmSJuZCi7uDpmvvxDWh7IrAmYlSku1m1BBDH0MC4pLWszFIyzEJU4a6u9vppxipGq5U47eVf+H8ydqUnfgt9HVy6qS4YpUCFJO1mIIjzWbKXSVSkPdJseI1B8QRDnspmTOCw6JZDKKrIPIHQqfTxgDtqsGuU2yUDxCX+ojQqz7aiptWlwJpx2TcVxYb1aCtCayR3ZiP4gGh/zNvax4iLXhNcmfKTMTuLjgdCPOKhgdcUyVWBCUuRxDuR4wf2dqvYzjL/7uaykHgTt8x4DjHaatGM0pcP5+P3Bqwcovy+RakzgWD3gLE5Dg89H2IG0S1koDvtfj+9IhpKn2iVBYBbQ/veNtvxKiVsorkuU5gcURmLIFm1fQQznqCFnh+sSqqkJQQN+DesTfGCw2IJlKxIO0ZBWVJvG4LcT3h6uqlyQGGYnQCApdGqom5lWFntYAbdYGl0aitWY3G5vDCTXZGSGYnzhd/AU4h1TlHc0SNo17EZFaWFvnESpbzi4cE+T7xOssQjVgSrkIRUaeTr2ViKSMqAfdJ7xJ2Gwim9oas1E5MpBYElybW1Uo8mfy5w57QVjJ17pu3PYRWJKCBnPvTXL8JaC3/UoN0SeMedrV+0k7cIuUqdreLODNIIygZEHupIszvcbvqYe1dUVmXOlIImT+6CD7qkHIQOAIynoDCVMxlqfRX7eHnZqo7hlggrlzBMlpPxBiFgHixtzaI0vfe1vn5/6G1e6rpcfnzL3LFrxJEUpTgG9w99f0jomPWxlZGNYkjRVESpzbRiZjiC7RHWJHiEK1B1EcKnRkxTjMNtYXKdwlHxOVK8xEZmM41SfSNrv4RAuK7mxqicTUseIjgAxIz2MSCS8Ikr8BoWYpUZUlSiAEJKi9wLEXHC4PhHj+K1s4KzKCSJgK0lQchKlKyuegj0jt9h8xcpKUTpMpKiy/aTMm4IIABKtw3OKL2qqKdSQJZcpQhIUk2UwIWSDvmAh0YSVm0WKe3ax9/hRXpmmokTP+8CTw0zA+IsYs+L4QZJBQCUmxI1B5tseMeU9hcRMqukKzBIKmUSWSxBBcnQfWPoKWsEAggg7i4894DU6aNZNS+ImU3CSkiiTZC/YqLMcyHcXSnvF78Sw8YsOC00uZT5suTMpWYDhmsHOgaDa3DEzCose8kpIdgq1n4bX5CK1iVWqnVlQ5lXSUvckWUTwOhfg0Zyp/wDyZmk1wvjyGn22EzntPOCpUo5sqT7spI2chKjyysw5xVZqu/q55w4xuvlzTLMtJSEoCSDy0FtesItVPxNoz61TfUck/D0LVONkkOZCz7GYxZsum7qAbpf0hrMQFSTlPflMoNqBoofX+mEMi5SG+J/J7EdYcYfUJE2ZM+Cwbqz2845u7XodbGC30lR7enSoe81xzFjA5JlyS2oWM3Sz+kQ9nhkmTZT6ELHMaH0ynxhpPl6pZ8xvyj0unm6lKMpc8P3YM2a2yaQgxSSx2Y3/AHzgSRRFagNIdzZWQBJAWBa5uIIpJabEADaGJ2wg91lcAVhEoWY+cZB9SohRHTblGQy7A3i+ZUABSuPOApSXmIP+YGOCS5QoaC/LhEtPSizlmv8ApCeMDL3Y0ppzTFFWotyA0jdZMyGYq12Hh8X0jmpsx3IcwpxypISEPpr8z+UZ+tr9lTfj094VOG6SEeIrVUTkSk2zKboNz4Bz4QXjshKZi0pDCXKCRyAAAHqfOC+x1BnmqnEMEulPU+8fAW8TA2OzHVOP4kn/AHACMWtT7PTrxk/2/GXKc71H5IQ06yZqWA2F9OBixHs3NC5cyVlYKcHZICrdWbaENJIUSG3NgNTHpGDpSmSlKS+VweR3EP0VKNWTT6ZA1E3BXXoHpDCMVHKVWjNUx6i+DLsczUuH3iHO14lQuzHaB1qhc3ZXGRXRnUxX75RkiaxbaB1raIwqK6q5DcQ5aWgeYIkQXEcKTeOnlYOREhPg0VvHu3IlTzTy0heTL7RWz5gVoH9DjqrlEvantQaedJlSyynEyaQAopQDZIewKiDfYDnFGwynJdarqUoqO7qJJ8bxd09Hs475lStWu9sSvkBRJublnuWe0bMuNLTlWpPBSh5EiJwLRopYNPdghTJGwiw9ku0y6WcnvKMollS3cX3ANgekJkJjJCfvE/zD5x0oq1gJO6aPepVQmbLStJdJAIPIwFiOGInABViQbjVwLcjaE3YfEAqWqRcKQStL7pJu3RT/AOoQFOxiYa9LlQCZgSmW7AJLy1qXxu+XdRy7Axiaimv0y4FadOavF8CrFaPISn10/tEvZrA0z5hSS3dJF7lmAbzg/G5AzalriAsJqRKny1ObLAJ5KOUv4GPM0HGNVRlxc0Z323XNifFuzcynCFFTgs5FmP6wJNmBMtKR+JyOjx6VXUqZstSFaKBH5Hzjzf2BlqmIWO8guRxYjN4MXjQ1+k2NOLwV9NWvh8ljoZ5SuSs6/wANXQ+6fJvKLIxzONNYqFEXllL3Tbq10H/SW8ItVJWAyRMtdN+vDzi3oHlwfqKrq2fcRVKGUX0N/ON0hILAOCXgUVBWpzDVKAlgP3vF7a910KbsrMHqEAqJIP7EZC2biSsx6xkS6jB7I6n0hVMGwyhydN/WCJFOhIfVvLlEdJXOWLNeJ56QgW0U/SBvjcHm9iCbOdRUdEh/K8VDFKgrUwcqUW8zFirp+SUpW50H18/pC/s9Qd4zlh9Qn6n6CMXUrtasV4fUs0+7FssmF0Yk04SPhSSeZYkxTMTN5g2CU/N4uy5n3SyeBEUfFP4c5X+cDyEB7RimoJdF9f8AR2m5bYJhU0oGZIuQQ+rPw8Hi39najKEoJ98KP9STceV4qmGpaSOf5QwwerUFS1G6RMIPJ0BJ9CnyhGkqKlUTf5nI2st6aLqDeO5S4jUWPQxpVlco9PGVjOtcyacqoW4ji6JK0pmHIFOyj7nQn4dRchr6wxqRYHzhbi+FJqJRSSx+FTAlJ2IeFVHZtDae263C8dq5GdMuafZlXurzIXKN299Cjl/qA1hzLmI/EjrmDfOPO1/4eVWc3lEfizEP1DO8RVPZZchWSZlU7HuuzXZ3Au4MDGEZyVw6+2EW4svNX2zpZSxLz51F3MvvJS34iDqTFXrP8QJ6lqEpCZaGIG6nPxeHD+xWysOSlw28Ty8LuXi/F0oLCMmU5yFqkKWpUxZKlqLknU2htRUuROY6C/1gqVRi5a0EqCZclc5aSUS0lgPiUe6nkwJB8IF1HN2Dp025HmMxeaYs8VE+ZeCEwKjWCXjRRqNWwSJ3jrDk5pyBxV8rxGsw57EYKqoqiEsPZoUpzxskDxeBm+6wJcMbUlXMp5omoS+XUbKSWzJ/fAQ6wTCh9om1CliYZkkzJJYhgXBcH4kgpHiYDmSClwRe8R9ma2aJgp2CkpE1aTvLBQrMnmkvpxihOKqU23ykUaVSVOW1cMZ48lWVKwxdKQR53B8IRTJhy5Wu7v0iyYgQqml/5gpP9SU5x6o9Yr8y6urHzEeRq0lbevBM2oyd9vmenSy6U8SAfSK12vw9lJqEi47qxxTo/g7dOkWalA9mnhlHyiGqNmLEfOPS1qe+nZmbTk4zuij0s1gwPu2HNOqD8xDzC6oLSpB91Qzp4ggspPneF2N4YJRC0D7u7j8L3I6HUDYuNxAVLWGWoKF2IJ6cfERj026NZRf4jQaVSF0WukpwVaWTrz4QVNqHKUgspx4RqQsZQZfeCgC/KNGoAKhulLqJ2ttxjd5RQfIFUTZWYuFO/SMhOqvJLv5iMgmn4B7fMa+xDjbmYNm05yJD739dIh9rnQH952/OE9diRnH2Mk9wWUvbmBy+cUJzjTTvm/Aai5M1PH2mblSfukFirj+9BDqWkBJAsE2AiOlohLSEo0Z33PMwRleKsKbTcpcsOUr4XByZn3an0A/WKXjlqYPqtZV5u3o0WvGFtKKRqS0VHtLMJWmX+EAEcCWHytFTUyTdvDHxGUUdyA0pA3YebQThZ+5mPtMQR6v8ohKwCf8AIgnxbKPmI3Ty/wDlFEf+IB17h+sVKUdz9zGyxH3l6nG/lHK12Ebn6jmkflEJVtHo5Pa2ijFXSCAXDRFLO0Yj5aRypXe6xM2rKRyXKMXCjG0AzBx9ml/NR+RhwpMI6tf3q+LtbkI6muRVXhCb7KSVWGrwaZY6mDZOHKUCokISdVKLeXGOlYjTSHAOZSCxDXHMOwy7PxgqlSMFdi6dJy4NYfhCpjBQKE7vqeQ/OHNXTJUhUkpGQgoynRiG+r+EKKfthKKgMqi+hzJb0MFnG5WpUxdsrXJZ7cbQqNdTScH1HKi4PJ4xW06ETFIQXSlk5vxFICVKvpmUFFtniEXPKLv23lSkzM6kAKUSCwSSSAl3IOozAHm8VddZLGiPlGqtTJ4jBlqyebgRVHpv+EuH5ZM2cR/EUEjohyfBz6R58K9L3R8vyj1D/DjEZa6dUtBuhZ7vAKuD0iZVZvDi0Jqru4ZPjtAFqKswSXIIIJBZiDa4JBELOzdHlWudt7gOxe6vIAecWPFsGE4g5smxbcfQwLMpx9mSlPdDqZthduut+cUdRU2wajy/4+5Wp0t003whbXJejBA9yaktwsx8LxW1EggEMzD01i1zCUyVAkPllnq+vheK/idPpMToRcfhI+kYdSOPRZRpXu7+ZeOz1f7SQh/eAynqLQfPlODxaKf2WrGKkcWUPQH6RbZVRxjU0eoVWmt3PBUq03CV0ArkZwUqS6SGI4/leKnimBKk3T3kuW4jfKePIxfZyXHd1hcqlcMpiDqDE6jTKorfBhU6rTuhN2VxtkezNyPdD+Y+sNA5zlZACu6PEh/yiuYn2dWgmbJOZi7bhvn4Q0wTtAickJmMFJv/ADHjA6arONqdXnp5h1IxffgLqvDVpWUsS2484yH02c5OkZF/eJ2sCxGkWsiWFZJZ94gd5XLkIkp8PEohLDLy3hjORYDibQrqMdQAoLcFBLhn3yi+l7a8Yy5wUZXbz0+w5NvA1QoJYcBaJQgG43hB/wD0skbKIZWxDFLOL2Ny1okHapIJHs1hQcNZwwdZIf4YhV4cSaOdOXRBNZUpStaj7koOeuw84oq6gzJ2Y7qc/OGs/EUrSUqzZFF1Nlex9530Nrc+UDoXTh7BKgzd5+ILk6XZ+paMepJVOHzd/nuLdOOxZQOZ2pPxO/iQfpDsSB9hIFiCmZ4FRSfQwnVUSFLCEoIWWHvnLmP4dyNHc2eCJeMBJyGUc4SpCkEkkKLhktoNTd9fGCoLZlvFrfEma3Wsi8InhUqUoXdA+QjmE1DjryQgJTnRfKHysPeyniBGqbtAVKKQgak5r5UoAckkan841e2hOzvz9ioqco3Vh4g3jSUwnndowhQAQ6VJPs1PqoC6VJ2L/MQyk4qggE90FnPM6fvpDo7ZR5BaazYLEBHD05ypXeJJPK5fxgBPaUe1MpUpSVpJzB9vhKeLxNX4v7NOcpJAOVTF8h26jpHdp3MMjs85RHVsKgKmozychCbZkpU6dR0Bvt4wnrZiZClrppMtcsnUqcAkOwA91PLi8MMM7TCbqnIwYqJZOckhCRxdvQwp+30+daTLnJmLV30A+7MBYJSG0Ny/CKFR7o4a56j4xafAH/xuaol5Ml03DJPjvD/s3VCZMBKU72CTYBiWfT9YTSaNAK1rEwJzkBSWUUDYKT8T6OIeYIqVJHtUBbTVplAKuXJUSX4Ml/CC0EHKolj86k1VaOEefdrZ+aYVAkoMycUv/mmkm214RLNkxaO0clBS4OqQRb4jNU5/02PP+aKwpNuhj1y4E3NnSLH/AIe4oZNagP3ZvcPjdJ8CB5mK4NI7pJpQpCgWKSD4guImSurEcqx7/VL7pPAFvKEdRUezlSweDPs5J/L1gen7U+1luULT7Rky0WzTFFOZWU6ACzE/OBJuJy6pKUpzDI+Z2DMm5OrMbMNY83Xe9px5t9f4JhHbhhuLSMyWTrkAPhsYQyatipCtjYnTmDxhqrFke1Y5yZlkhgxuAkA7uHIMQYrQILkk8LAF7sTrdvOEVqbcu0p89fMOLskmQYYrLNQU2Ds3I28ouKlMH1iipQmWmXNC1MT3Tk7wCSBnKczhBNgfOLHh3auTOBSHSoC2ZhnUXISm9ywHLvCF6NKDalj3hVU2k0NZWJMb2glTTLgsN+cU2nx41U+WiUCkZFFYOubhpsfnFroqZQSXLHjwEbNGamVJx2+pIFp6NFexGilKmFYSQviklL82FiYdz5yACE3O5hLUoUWYQU6cZYZ0JNHH2jnGRKikWQ+Qn99Y1BbQ7oZ4aoqlgPdJhBjtIuUpS/YomIWe8tzZyCygDa4F+kawPEjLUQfi4xaEVYUliNQX3B5eMVK9FSW06MnF3KH9oWU5RTy2BNrliQCo62OhiVNVPBKhKlp4nKTrrvv6w9nSglWRasjDulj30h2II371+kdKUn/xOAtLWzAuPh1584wZUKt/T0+5f7WD6CFC56TlCJabbS+raxyZlQSbpcEA/dot5jl6Q9mTZSS5mKJIYMhZbXlzjkmUog5luCC/syCSLAl9bP5wtU5r+7919wt0f8fmVKon1AmFBUkKQpgMiXd3BFvEdY5E+pzOJjqIf3Q5HlDTtdVSgtExAX7T3VEgMUsWIvqDbT5QB/xSWG95/DwvwHCBrOUZd3KFQd+SCXV1AslSbnZI1PhE1VMngjKbEAkZRxbhxjaatFyAXO7B/DhrE8+vBQkl+6Ro2wtvpygYVpbWrBOCuConzXBBSwLg5B47a6ecOpdQolraOGSPDbmPKFYrwRcE9dHJuWfmPKGUiuBQDc5bbbAj6m0aOlrN3uhFSPmK8QqZqZgU46lKdubQ4pqhUxBDhlDgC/pf/wDJgKurMwYgkAg6A6aa+MZheKJfLlPIcL7MeJ/6jHQq2quLWGRJXiA1U2anusnUMCgajRrRGcUmvm7jg65E7fX1h7iFWB3svFuuh8xCORXJTYI3e4cv4xTrqUHbaMg7rk3NxKaQQUpDkFgjX9H4RYJbKl0SAAAqZMWockyylR6XMIl1bMplEp0V5+epg7EJ6kTpP/lUS1t/OFk/TyjT9jJuo5W6ETu3ZFdqZ4UmXLcKaUhX+oOodQbdUg7Qnnptxv8AsxF7XKtJGw+pgqqA94aGPWR4ETwwZItGsunWO0C0cLMEwVyWOixeoCEZVnLL90EBQS3BxaC0YpUJKiW77FbIAzZg4cjlCvDa1pak3Y6t+77wYmoZy6u9c6a3vyN48TrnOnqJLzLUGrZG02ctShMBuEtoxQANn2+Tx1S4gosmaXSonKridD47Qul12Ub6MdC44R0qpFikEBgNnABdvO/OBjqZNbuvU6y4CcXlzASoEKBQEFx8LghNunpCpOILdJZIyXDAAPa+ty4hjS4vf2a0uk6m1id9b6vDTDOyC5i0rmEewfNlGq+AYaC5eGOHbNSh158gd+xZGHYvA1AmpmskrDpDd45tSrg+rQ/xVXdsWDecdFJmW9mUhmBNm8I6XhCAHKiGYuTb1jdoQcYKCKUpXluYvkyhLAXMISDoDqTA0iuVOnhIUQjM7DgOLbfnC/tZVBU0AEEAADhByJgo5KN1Lcq58A/AfWLaikiMs4rcTmZ1No/P8oyBRj6zew6AfWMibB2Dl4TLUxc5TcbHTSC6WhUgbqbjCjCu0gWoJWAkks+znrpDVU9iUkkcGNhFBr+1oHc+bguIzUzJ0sBJJQ4Uklg6k90G7swJccIiGDqeW8tByO4znvORrfQRkykyVKFuFFQUHbVIZyDsXa3MwvxOlzVVQplHKZIDE5WIZTt7ugvGVqI95v8AOL/Qt0nhIOGFHKRllXXmfMbB9ByaJUYYkzArLIDJKWuXJcAnR/7wKMOlJSfuwtLrGe6lPfLl4tp4QKqSkISU5SQtJdN+6CllaWJ0iliLyvD84HZfU1jtIEU5UfZJWkKlOEMVCzga942vyinmYpSUlkgAHQcSdeJj0DtPann7vMWenfTfS/DxigSQ8vl+sMrQ2iFK5LLWoqzdzyta2jwRJcJUO6/MbaH5xFIoysONjw+kTUyLsd3Hp/aKq5HdDELOUp7pca6t+RhhQVLpIZL68+BH74wupaXckGzndrsx6wRTDKv9+P0MFRnsmjpq6DJlWcybJ7oZm1bR4Gp56km4Rs9rhifKx+UF1FMEkuSktazgkMW6sRA1VJyqLi+vV94PUSlGV/AiNmhwo5h8LsCLW5wkmU6u8RlIJ3G5LsPKDKCa6eaT6afL5QZPpMvC4cPpe+0P1Ee0pqaFxltdhSuYVqZmJKUhPByBblGYpWBczEFvaXK9ik8s6ZYHjlV5wVRpAqJL274tro5LcrRXZNQ1JWv7ypkgA9VzFn5PGj7GpuMZSfkHFq7f5yICHbkGgpBdJT4iAwbjpBOkekSETM2iNUTT9H4xHltEsGIfhimOgLXZQtBqkLIyuixf3b6NrwhbR6wx+xjvJcBThi505dXF48r7Vhavd9UOhwSplzHzfdkt+Hk0YmTMAbugENcDr4REKfMsJe2jks56mMqpASHytlIDueLbxkrLt9B1rI2FKzhKsrEku17Aelo9P7IzgaZGoupwdUnMTlHIOBHm1TK+9SP8yh6GL1hOIqRToJAJI7tiHcB35u45tGj7Pf8Ay28ivVzEtQnAan9YUYvh0yeLEhrgaA/mYgp8ZPx3PL5ROamaUTHSXNk7ARvJ2Ku3wA6HBUyDnWQtYfKNv7whxGvVNUQrVz4fpBeI08wNnV4C+ukKjVBD6KfjtDU+pNg9ASAAACG1jcIJk8vGR1zrAqDdXX84tPZQ9xQ2zj5CMjIB8ChhTjvS+U1YHIFKyR5geUEUo/5ur/8Ab/2GMjIx9R+r3/8Allyl+l+n1MlJAUkAMBUoYbfw0nTrESh91O6o+YjIyKkuY+//AKjlx8PmBdsphTLLEh5kwFrODlcHiIplJ7p8P90ZGQNfhiodBtLHdnfzH6wvl+6n+aMjIz4/Usx5D6RIyG2zwVWpACmDafKMjI7qgZEfaBRz67//AFgarL08p799Q8GFoyMi9qP1P0AhwiTDwwS3BUOsxIDl7b32jIyGR/oL1+wEv1COiP8AzSf6v9pivT/+zTv/AFEr/wCKZGRka3sn+k/UmnzITK2gk7RkZG4gJcmTfdPhG0aeMZGRIHQnpNRDeYPuQd3131MZGR5z2v8ArXp9R0DqaPRm5WiKpP3S/wCn/eI1GRi0+feNkEVp+8T/ADq/2mLZT39mDce0VY6e9GRkXfZv9T3fUVU/SWqWgDQCFlTOVxO+/OMjI3urKpXZqi58fnCWpjcZDESRCNRkZHBH/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6" name="Picture 12" descr="http://4.bp.blogspot.com/-dh-0OBkHjaI/TaAtF3Hd30I/AAAAAAAAAJ8/HirgOhkOA6k/s1600/Picture9.jpgMK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6536" y="836712"/>
            <a:ext cx="3233936"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373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27784" y="260648"/>
            <a:ext cx="6264696" cy="3096344"/>
          </a:xfrm>
        </p:spPr>
        <p:txBody>
          <a:bodyPr>
            <a:normAutofit fontScale="85000" lnSpcReduction="10000"/>
          </a:bodyPr>
          <a:lstStyle/>
          <a:p>
            <a:pPr marL="0" indent="0" algn="ctr">
              <a:buNone/>
            </a:pPr>
            <a:r>
              <a:rPr lang="es-CO" dirty="0"/>
              <a:t>El pueblo que surgió de acuerdo a la profecía, </a:t>
            </a:r>
            <a:r>
              <a:rPr lang="es-CO" dirty="0" smtClean="0"/>
              <a:t>que tiene estas dos características, es </a:t>
            </a:r>
            <a:r>
              <a:rPr lang="es-CO" dirty="0"/>
              <a:t>la iglesia Adventista del Séptimo Día, en la cual Dios suscitó un profeta,  </a:t>
            </a:r>
            <a:r>
              <a:rPr lang="es-CO" b="1" dirty="0"/>
              <a:t>Elena G. de White</a:t>
            </a:r>
            <a:r>
              <a:rPr lang="es-CO" dirty="0"/>
              <a:t>, cuyos libros escritos por ella y apoyados siempre en la Biblia, proclaman la santidad del sábado y </a:t>
            </a:r>
            <a:r>
              <a:rPr lang="es-CO" dirty="0" smtClean="0"/>
              <a:t>a </a:t>
            </a:r>
            <a:r>
              <a:rPr lang="es-CO" dirty="0"/>
              <a:t>Cristo como el Salvador del mundo.      </a:t>
            </a:r>
            <a:endParaRPr lang="es-CO" dirty="0"/>
          </a:p>
        </p:txBody>
      </p:sp>
      <p:pic>
        <p:nvPicPr>
          <p:cNvPr id="4" name="Picture 4" descr="http://www.sindioses.org/examenreligiones/epiwhite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0649"/>
            <a:ext cx="2448272" cy="280831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4.bp.blogspot.com/-w6ljQpS1qhs/TV2w8AWAj6I/AAAAAAAABA8/eL4CSdVaDTI/s400/EG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2996" y="3368361"/>
            <a:ext cx="2933700" cy="33147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2" descr="data:image/jpeg;base64,/9j/4AAQSkZJRgABAQAAAQABAAD/2wCEAAkGBhQSERUUEhQVFRUUFxYVGBcVFBUXGBQUGBgaFBQUGBcXHCYeFxojGRgXHy8gIycpLCwsFR4xNTAqNSYrLCkBCQoKDgwOGg8PGiwkHyQ0KiwsKSwsLCwsLCksLC8sKSwsLCwsLCwsKSksKSwsLCwsLCksLCksLCwsLCwsLCwsKf/AABEIALcBEwMBIgACEQEDEQH/xAAbAAABBQEBAAAAAAAAAAAAAAAGAAIDBAUBB//EAEcQAAEDAQUEBQgGCAYCAwAAAAEAAhEDBAUSITEGIkFRYXFygbETIyQykaGywUJic4LR8AcUMzRSouHxJUNjdIPCFVMWo7P/xAAaAQADAQEBAQAAAAAAAAAAAAACAwQBAAUG/8QAMBEAAgEDAgMGBQQDAAAAAAAAAAECAxExITISQYEEIjNRccFCYZGx8BMjodFDUuH/2gAMAwEAAhEDEQA/AA6hWcycJLZ1gkTxg8wtantA45VGteI5eye9ZTCu4OSlsfROEZZRjbSHcA5uCs2Kk3EwVCcEtDo1w5YiO5VNoHEupt+srTtfwRLAiavUYbf/ABlgZVfYaraofDGY3lrqZJAJAGRmSN4DRBd9UqoeW1m4XhrWRpk1oaw9OQ14qHyhaZaSDzBiO8Kd9pfXqNNRxe5zmNxE5xIACB6agQg1LXX7m/dF3l96AxlRpM62kgNaQi9zW1mNdibk/EG1Mmu13T3eCwbpZF5VnTHm2A9eIgeC332I1KTd1pwuBwOdhDhhdofZkpbvjXQQ/EBa8bE+m5xc3ACSRhzbroDx4IcuewNq22uH1G0hmMbhLQQMgcxrEIttteqxrqbgcDpwtdJgcIdqYH9kNbLua202h7nYC2oC12DGA9rpEt+kMojpHJObsnYtlxPh9vT88y1emzdWmMUNqMz85SOJvflLe8LI2dbNoe2BENJEcRx60emu0txgNpuA33WUgFpiAX0HHdPCcz1FB+zhx2y0OBnpiJ6YOmXilUZN3TCjJyaT/NGPvG6KTycTRPPvzzGcIYvXZp1Mk05c3WNXAfNei3hdDvWYQ8ZTEA6DOB1jLXPQLIq1MInlJz4RnxTVUlFjp9mo1435+Z5wWkariLrDSFSi3HvYXPABzgEk8VTtOzgcdx2GYyIJAnqz8VSqqvZnjPskrXjqDq6Crt7XLWsz8FZhYc4nR0cWu0cOpUkzJLZp2Y6UpTV0Lgkx4KdKYCugrLDEyUJFNDk4IBqdzkJQnwuALrm2GlqbhUqYuuY0MLU0qQpjkSFyQwri6kiFM4kkkuBOJLqS06x6E3pTixOaxOLVMfRIG75ztNJv51VxzM1XtIx29g/hA9wJV97c9PmfYi5IkespP5/0UqgVu5aWK0UgdDUZ4yoaoz/FaOzNMfrdHocT7Gkpc9rGr5BG2oG3gw8KjXsPW04m5e1E99WSaQJY8gGSWRu8suKFrPT8peVnaRk1tSoev1RPtRLtLWc1zXNc4atMGMxmktJSRJa9ayMC2Wp2DAX42zMkGQRznMHvKF9jrL5SpVJaXA1HkgOa0kNDnZF2XCemEU2u8cbDja0uOjxkZ+twOWSwNgxQFB5r03vDnGCx+FzIMyJydOmaKWGV4a08/YI71rl+VWC8BxBqsNOqDh4VGDC/qAgoX2IpnylpJGYcG8JyyjXmFuWm8GBrm03Yg6Nx7YJPSDLZyGbS05rM2EpyLQ4CMVUgCTxnd6eASaGlwoxs0b97XY6g8+UxsflhewS0Dp4xpl0jmsPaGtNMl0FxaDiaRBB1kDTiI4RwW3abRVpPLJiJGB0RIMEAHQzwlYm0DqZpPcAWPjNvA5GSIGWccBqmPJXGLSvLXTK/P7KOzNlpuoN8q4ta7EQ4DR0iJyOWp4aASJkT2653MGIEPYROJhBgEfSAJw8c8xkYJ1Ud0s9Co9kn2k5rXsFlIo4m6kuIgmWnJsFokgGJniDwgyyVm2jz03GKd+hcvF9K02Sk6o1r5expxAbr4OIwRrkeuUI3zslScPNDyb+EE4XHkQfVnmMuha1le1z6YAcHOqNGEaHdeTEcZw5R+J2b2upozY4kxmx4IcMhJH8Qz/uUUG0tBsoU6jtNHkd5XPVoFvlGwHNDmkEFpB5OGXcqa9Xu6mHWWkHgOBZ9ISCNdD1rDvTYJj3TQcKc6tdJb1g6jqzTI1f9iCp2KSjxQ1ARdlW7xumpRJD25TGIZtPUfxVKU1a4I2nF2aJAU4PUMrsrrGqROHJ4KrgqRrkLQ2MyUpkJ7SuuaguNtciIXC1SkJhRJguJFhXIUhKaSiQlpDYXCF1cWgChJKUlpx6OGLpapUg1IZ76BezU8dvfGeEO9zVqOpHl/RZ1wb1qtDuQf3ZgLXcj5Hnpptv5v7mfVGa2dkqc2pnQ2of5Y+ayqjc1t7FN9Jd9Wk/3kBT1NrKUEGzDAbxrT9GlTHcSSVs7QZ0GnKcR+ax9nKcW60P1ApsbyzEu8FqX4CLPTnXLuy0SZbiSPjIE7c4CmTyBOiy9lWRY2HmXH5LQvmrFGp2HeBVfZtvodPoB/qmLDPRlvRWtrc1ofo9nyFRw/wDaTr05KhbhqtX9HlL0JzudR39Tp0rKXMbUeq6+xqW68yXedAqDMb/rCTiMOGcznnKwNrW0hZ3uplwkGWO1bPI8QtS3Dfz0+SH9rBFmf3D3hCneQ+cFGk5R00fpg1bqYxlnpCqHEGhoBmHuaSx2oyD4JjUCFaFlAYfJQ8Aw1zDhqiWY99hEPbOIZid0wVHXoxSpgnPA33KmMoIyI4o5S1POjC60ZHdlEm12ZjRLi95AGshhEdBzHuRLb7W+CKm8ACRweMhDgYkiIy5dCwbLXc+3WadWtrHEMjozU9HzKILytpDHh+82DrmWkNMEHUaD2JkdoSTbd0Zdx0C6zWaMy6m3lrhA+RUt6UsAMGd105GRkciOak2XaHWSzSQAKYzIJGUZEKzf1I+SdxyPGRnMQ7U68eSWNhJqyBq0sDi4EAgkiDmCJKDL/ubybwaTDhLZMSQHSZA7oXpLKAe12Jh3TGNkSO0066jNZ9ooxSIBkAnh0Ao4txDr0oV1wvK5nlhYUgF6hcMfq750NQgiAREDIgjMZ6LB2g2VYQX0YYcpZngIJguafoxqRpyRxrpuz0PKq9hlC/C7gcF0FXbxuOtRJD2GASMTQS0xlM/iqEp61wQtOLs0Sh6eKkqvK6HLOENVGWJTSEwPXcaywfGmJwTYXXOTZWoCTR1NKRKbKIW2dSXJSWmXPUp5hNe0NxHQa9SsYFDeOVF55Nd4Kdnvpg3sXSxOtD+Q8XLTqMKq7AM81WM6lrfErSrUUyR51Nma8yckR7FUxiru5U2t9riZ9yH3szRPsRQltoPPybfEypqmPoV30uauz7QGWuv/ABlzY5BjcDSOkmVo7QiKNMcf6D+yzrufFkq6Cajmz/ygT3K9tA6Ws6iepJesiSlrVQEbRvihV7B/BWLlp4bLSEfQ+cqltaYs7+r5hbNnpRZ6QHBg1HRrlmmLaejJ9/6e5i3noT0HwW9+j6l/h7Dzc89PrclgXwfNu6neCJthKUXfR6cR9pjq5LqWGMq5X55ENvzf+c0N7Yfu5HMtH8wRNa27xnmhnbDOm0c6jB4pcd6K6vgS9AnvGkcLRyaB7APxWWRktu9JAjoHtDQFkYUc8nnUnoRXY30+h9nW/wCoWxfZAp1Ow/4Ssq6m/wCI0uijUPvAWptFlRqnlTqfCUxbUHDMmP2TY39Ss+Ikeb1A0MiJHKOStXrZyKbi0hzd3SRnIiWnTVQ7Ns9Bs32YUltYIjpb8QQBQTZCK8+tTBLQIeyWvaAcjE5/2mVRrUR5J2EyJOfHQFaQtv0XtbUbECRBAAgQ4ZjKOeiiqUh5J5YCGy6ATmN0JiHW4Xjy9DM2Us2KhH8VVw0ngwacdU2+7FgZUHCHCYIzjLI5hWdlmejTqPKOy5wGyltBVaaLi2Rza7ejKJDte5Ry3IXUv+oyjaKRBJziSJ4GNR7/AHobq7O063lCBgcHkAjT1WuzHLPgj+jbAxrmGfWdycwgwILDoctQsWwWQPq2gNLQBULhqGncZlJzHerFpgyqlPScdDzK23bUpHfaQOBjI9RVVeuVrsx08L2g6iDB4yge+9nWsqgMJaHuiNQJMZcYTY1PM8mr2NrWDuDgK7Kt266nUjnmOYVTCm3TJJRlB2krCDlyV1clcDqJcXVyFoIkkklx1j19oWff7sNmq9kj25LRFFY+11SLI/pwj3pJ7knaLZW2HaBZX8zU8GiPFadZvf1qHY6zRYA7+J7jpwED5KxXYikR0kZdVuaKdiR5msebx7m5IXrO60X7Is9EPTUceuBHyU09bIrltHXYzFZDGc1A4g8zVkjqWhfQ3afSCqNxH0aq3iar4PMB+ncFp3vTgUxrkUi1pEtLxDz/AG2d5kjm5oRJUpQxo+qB7ghnbgZMb/FUb4oqtQyA6B4Jy2l1+/8AQF79ypP7J8EU7Jsi76HZ585KFdpMqL+yUY7NM9Aoj6rfD+66nhjp5RTtI3j3oZ2n1oj/AF6fzRTaPWQ1tEPO2YaTWbwnQaxxSo7imt4L6fcKr3Z16LKa1bl9hY9II55POpPukd0U/wDEWf7d5/nVzalsWesf9Op8JUNyCbw6rM731P6Kba8xZa/2b/AhNW1Bweepb2Z/cbP9mPEj5KS3DTtM+MLmzdOLFZ9f2Y+Ip9udpx3qfve1LG0ynUEFTNb6O/7/AIKKuNVYZ+71Pv6dkJiyPnhdCjsqPRfvv8GqG/WjyLomcJmY6NI78lb2W/dvvP8ABqh2lDPIvcyRlm08Oo/nVSSyhM3+4ztpp7zusqhdznMqVXNMHGB/9bZnoWycAc7ygcQZgtIBB555ELPsdnLn1A0E74iNSBTB8FWNk046lmlVcWThBEkmBEEmJy00QztHWLvIzwqtA0kNLgT0+sSifyfm26j1ujihTaMb9LITjZnx9caoHlEsorVlWtR3nSPouQ9eF35YmgZaowvBkk5zDXDsxwWYyk00a0xIAIHEnPRdxuLGV6cZwfEgNwpYVZdTUZYq+I8F07EUJQpC1NLVtwXEYknQktAseyMQ5t+6LMBze3wKJWNQp+kV0UqQ5vJ9g/qlrJ6tR9xm1srTP6hRyydjz6cSZaKZz4CfcrmzbIsFDOd0mNY3iVXtrM9EUiam9TFrdH9UabLiLHT+sXH3lBNsEA8vYjrZoeiUY4NlSy3IseCvs82a9Zn0GvBHQ52Z681o33X38I0aI71RuLdq1X/RdUAHSW5H3qe9GEPdPEz7cx4pOnE7CaKvVYEbVuxVbO3nVb4hF9vZmepBt+Z2uzN/1B4hGd4jeKb8JX/k/PkCO1Jig/qRvcOViojk0eyAUDbXHzLu4e9Ht1giy0x0AdwaB8lkNrGz3Lp7mfWbmhy+P3qxj/W+SJa2v54oYvWoTb7H9qPFrfmgjuKK7/afT7oLr7H5/ustjVs35TII0PV+KyWhHPJ59LacuEf4g7oso99Qp22R9Er9g+9LZ5np9T/at/8A1cmbbu9Erdn5gJiwhkcS9H7mts6fQrP9mPEpW2nLh2mfG1LZoegWf7MfE5SWlu83tM+IJYdPmUqzc1I391qff6tF2sNE5wiy1P8Ak8ExZKJPReqK2y37t98+AVO/v2NXslW9lh6Me2fBU9oWeYq9gqSWUKn4ki5bfWPWq1lyLyNcbe7cCt2xuarUB6/bZ8Cq5jZbEWySWCc83eMoR2oycw8nN+MIwA82Ot3yQhtWMh1j4mrHkRyfUs20y54gZNfpx61lU6bfJVpOgEDPMmR3LWtbfOVOqp4FZEblTqHignkqlHuPoC1QZBR4VK9qYqEeJKOpGQmwpISDUVxTiR4Uk/CkuuDwHrzSgn9IdXeot6HHwRq0oC2/fNpYOTB7ytWSms+4w9uimBZaDdIpNmOIOc9KqXgcjPMf1WuKcUqYzltNjB1YQsa8uPKT7hCZInjkHryfkc0fXHQw2Wln9Ea9S89vJ+UcV6Jdf7BjeQGnUpXuRZrwlF1p8k5lKIL6jn4ujWPart6vzB5gcVm2+wl1po8oInkVfvioNwA5hufXySZQtO6BpK1QCbYZvKzDXe+aMrwGZhBQdN52foP4o0t2p70x7R/+R/nJAdtd+xPab4r0C7/3al0N8MivPdrCMAHNzfEL0C7T6LS6j8R/BZDaPln6e5SralDFqfN52QHg6T7Z+SJq+qFhne1lBPPwcghuG9odqL6fcNr81WW0LWvrX8lZAPgiqZIKWxEmzg9Orf7an8b1V26PolbqHxBW9mx6ZX+wpfE9UdvX+iVfu/G1M5IbHbL0fuEOzjfQbP8AZg/zOUlUDE2ebfFc2ePoNn+yb80rT6zeseKB8jafPqVbS1Ij0Wp/yeC7a0ifRKn/ACeCNZKXheqKuyh9HcOT/EKntE2LPV7DvBWtjneaq9DmfC5Vtov2Fb7N590qSWUKqeJIv23Mg9APuBVazfTH1mH+Vw+StWsZNj+BnwhVqGj+0zwcq+Y16wRbDfNDtOHwoT2tZ5uev5FF1P8AZffd4NQrtZ+yPf4IHkQufUdbh51/Tj+ErJA3anZHiFrW/wDanp+bVl0h6/YPiEMtxZ8H0BaoExTPGZ6yoiE1M8mS1GAJAJ0Js5IhbQoSXElph6w16882sfjt0csDfz7UeMcvPbw37xI1mq0e8BNWQa+1ep63axDc+AA9wQ/eDsjHM+wLcvGjqZOoWBb6gAPWjngRS1YOXnUz9i9IuweZYebQfwXlttMuGhEjxXqNgd5pnZClt3kXOV0Nqazy/PFZ9sfkVfe5Z9rdkUMh1MELGZvSl0fgUa2x2ZQVdLv8UGuQOnZRfbn7y57QY61GCW1RkN7bfFeh2B3o1H7MEfeXnO07/wBn22+K9Es1TzFLopj5LIbSh5+nuU7Q5CTHf4tZuiP+yKa7tUJ2RmK9qI5Cc+gOKCG8Z2rweqD29nzKyMWXctS+DBWMXo6mSGltLWy7/S7T9jS8XfiqG3zvRanW0fztVjZap6Ta/sqHz/PcqO3dT0V/W34mo+SGx2z6hbs270Gzj/SHiU6sN9vWPcZUNwO9CofZt+ZXatTfb1+9LfI2HPqRWj8Fx4iyuPMVPEj5KO1v1zTalQ/qbvvo1llLwvVFXYw+br9pnwEqHaB/o9b7N/wld2NqblYfWp/AVFtAfM1ulj/hKlllCqi78jTtLzgpnnTZ8IUVl9V/aZ4OSc/zNEn/ANdP4Qo7LUGB/aZ7IcquY1eGX6R80e3/ANQhnahvmHd/wn8ERWV00X9sfCsDaE+Yf1/JyGQlZGWkTVHSG+9oWdZhm77N3yV6q7fp9LaXwtVKynfI+o8e5DLcU37n0BesMz1qAqa0Hed1qu4pkTzZvUTnJmJccU0HJMSJ5S1HpJmJdXWM4kemtq5oAu52O3tPOsD/ADSjN1XInoKCtmzNspk/xk+KZHIHaHg9WvF8zBmcPtz+SGb3q6wVpVLUYHQZHTlAQ/eFT3I5iqTMq0v3h1hem2Gt5lnLCF5Y98uHWvQbPadxo6B4Kb4iyOC7VrqjbKuShr2hVrRWy0QSKIaGLcVQC8yeU92SKLdWQZctT05x60S2mqilgXTfeb9Qf2kdvUu34L0jysUWZ/5bMsv4RHgvLr+fv0+sn3L0S0VYptH1GfCJWJWiPi7yf5yRBaKusoWsFoi9KZ+qR4hbdoq6oVstoi8GE6boS6a7w7tcv2uqPSr4dPH8ysCtU1Whe1qOk8M8+9Ydav4I6i1IaL0NHZKp5+19ij4Kht2/0d3W34pS2XtEVbX0tpe4LP2xrTRPaaj8h8fDm/UO7jfFjoZ5+Sb80x9bzjc9D09apXHaPRKPYGvQSo6teHjv8ClvkFSwWLe/8yuvf6GenyizrdXT6lo9Dbr/AJk9G8R4IlllEn3Y+ozYyplX7VP4CmX2/wAzVj+B/wAJVHZKvHl/ueELl82iadTsu+FTzWqEyesn6myKvo1D7Kn8ICbYqm5U7TPByo0a3o1H7NngorPaN2p1s/7Kl5Gxf7YQWGp5mp22+BWBfzvNu6x4OVu77T5qr2meBWVeTXvY7C0uiCYEwMxJ6M0MhN7Njn1c6R+pRP8AK1VbOfOjqf8ACVWq2jKn2KfgEynXiqOtw9xWPI3i7nQw7U7fd1qvjT7YSHunmq4KcloeTUqd4cSkExxXcSKwm+p1JNxJLTLh3aqmGm8/VPghTZOkX2yi1olzngDrOQRFfNWKD+qENbM1C2003AwWmQeRGYKKBvaMpHsx2Atb5A8nkT9LSBEaaodvXYC1tB3WHKYDx7sl6Jsp+suD318ZD2Me2CB60knLmFy9aIh0sq4gMt6Bpi1noXTJY1JI8MvK5qtB9PyrcOMmMx9EwUV2WcOceHBC96+W/WsFocXOZzdigEYo8F6B+j+hitFHJroxOh+hhp1yPNJWsj0YStBtmPV/DRU6z8l61etTC+mx1msxNTFBxDC3C3EQdzkcupYF80jBBp2WNcnARGcaZz8lkoHQ7Rfl/J5Js0A62GcpLu7pXqVv2JotMC1HQn93dwyOU6fnivK9l3RapHDEV7XatuLPEmvaccRkynlOueDoCTXcklwg3ly+Z5Dtjd7KVoptZV8qMzOEt7oKPf8Ax1SsAKTC4tY1xAMQ2AJzPSEFbbXoyva6RpvqPABk1A0GZzjCBl1r0W5GAvjB5SaTP8004O7mS3Mo6V3BcRRGTinLn/xegP2rZ60NBmkcgTq3QTnr0FADzhtmeoIHfxXrt5UQG71NnHN1sqZAmWt05ZZcl5JUHphOUT0kdA/qugrSCqVJVKav5r3+bPVLnuinaKj21W1X4WNcBSjFiJAznhHvhVLXs/Q3sLLTq8N9Q5tcWwRhkwRBjLI9Cddl5toVcdTyjmFgBFKoWE+qRmHCRkePGc4hQ3jtFZ3GW0rQcuNd+8TqXb7uOcJsrEiU76XMvZK7hUtNqYXFoAbvYHOO7IEtbnrA71n7dWFrKG7Vx74GTHNEZ573VotDZW8xTr2iocbWnD6jhjAJLgMTuIMZrO22vJlSiGs8r67fXfI+kTDRkMz7ysVtCl8ajLyCDZqhis9FpcGy1286YyLzw5xHenWuxYXftGuzIhodyOckBT3BVNGlRe4lobMlpaNS7QnIGDKitV/UqphjnHCS4zUaRGcmBlqfeEGjDjKd9MCr3LjY13labZnI45GccG+HMLOtQw2aJmDUEjrK1H7Ttp0mtirDZzFoqMbDjJAAyEwhu8r9pupkGo0OLnuwuc57gHGRvHM5cSi05DIynfv4v8juzLd2qdJw+6J8Qrd8XZFKofKUzuEw0vJzbp6sA9/BZNxXnSYx5fUAkGAMyTu8B1FNvLadjw8DEZbAkvP0cI1yU8oybVgakkru5v3HZWVKVna8wHU8zjazRpjecCBmOSs17opseGg7rzn5wOiJIzLABqOaEqW1j6TKTaDagdTECp6p04QctSoq21lsqFrsTy4HIue4kdDZmFTYV+riz+4W2agxpqBsxuE4iDxI4QNFnXraBT8pABkRAIHHXIlYtK9rU6nUhwxHDic7M4ZMBs6ZrPrV6uFwc4cOHIoXG53H53NN1MGm08QxnHhChqCK/U8+KyarXOgl3AQOQ5BNfSOP1nHPWVtjf1XZ6Dr2fjrPcBqVSbRPJdry1xEn2qNtYjifajSaWhE5xvqh5oFNNMpfrJ5n2rhtJ5rdQXKB3yRSTv1spLu8beAQbQWkeSIB1WNs6fPt7/BV7Tay4ZqOzViwhzciEcdAK01Keh7ANvbVTpNaKgEDCN0aAZZobvTbm1uBmu7PI5AdCEKt71nauVepaHnUrZai42RoULUX1sdQkkmSTx4ar0K6r8oWSpLoqYWuEcWlwgOB5heV0HkHIlXqFCo+QHOzzKS01K6Y+M9LNHq1X9JFmc6RRpjTgCcoB4ZSAsm37V0XsIZSpguETgzOWumWnvQCbrcDmTl0plazkDMnLpQyu+ZqaWF/I+6LWKdcOccs++Vs2u/2E5eKGbPTxGFddd0LZ25jKdSSwjla2h1UO4AHxW5btsMTWgZwAJAOaGTTh8Las12hxM6CI9ixpJDadWeuDlPaCQZBH3Z+ao07Y3yjnOBOW7EAzzPJaFW7w0FYjPXWRS5BVas2ldhGNpH+RDcDpBycXjTlEZqu++HE5h5Ecamftw6K5dN2Cq4t4AJtsu1rTqudhaqvFzNpW2qS/wAnDQYnUmBoJJVe016kDE6d4HTiFtbKWcOqVQYIDZz6wPms6/gIEc0Zjk+Fq7J6lnqVgPOHMeq2AAOoc1DSu0hpaS7CTmJyJGnzWxs3XANMng0+BTLwtcnI8Sl3a0CUU3qQHZweTa6NRx5KhXsIa3Qakewrcq3z5ljf4RH59yxbTWlveT7UVwowSyhl3MEO/PJT2ykA10cuXQqljfE9KfaKpIS2tQngu3YRFOcwP6qa1OGIEAiFn0XnC3oTnPlMNUcMsMf63cqlpOualpOyKrVyuMa0IDoOpMfquzkmu1WgciraDmoVNX1USasEE8jSkuwkiFs5KSS6uMHVmwpLFTl0JJLFgJ7je/8AEbsrPtNlhJJLvqbEpUtUUbN05c7s/NJJa8jFtZetzPOFYV5DIpJIOYSwULmZNVo6UVW6yABJJSdqbU0Mp4BO0ftVu2S0xi7vmkkqntQynzK9rtpIhYjDvSkktgDW5BBdd5FmKOMKraraSUklwCGXbaSwuI4qC3VJ1XElvMb8JdsbjAXahzXEkvmPice7JR1HbqSS1Gsjsx1XapSSWPIHIdTduhdDkkkQa2j2OVeskku5gPBENE1zl1JaBfQqVzmokkk1EM8nCuJJIhbFKSSS4w//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30demayo.files.wordpress.com/2011/01/egw2blibro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389" y="3376001"/>
            <a:ext cx="5452723" cy="3460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5964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 calcmode="lin" valueType="num">
                                      <p:cBhvr additive="base">
                                        <p:cTn id="19" dur="500" fill="hold"/>
                                        <p:tgtEl>
                                          <p:spTgt spid="3076"/>
                                        </p:tgtEl>
                                        <p:attrNameLst>
                                          <p:attrName>ppt_x</p:attrName>
                                        </p:attrNameLst>
                                      </p:cBhvr>
                                      <p:tavLst>
                                        <p:tav tm="0">
                                          <p:val>
                                            <p:strVal val="#ppt_x"/>
                                          </p:val>
                                        </p:tav>
                                        <p:tav tm="100000">
                                          <p:val>
                                            <p:strVal val="#ppt_x"/>
                                          </p:val>
                                        </p:tav>
                                      </p:tavLst>
                                    </p:anim>
                                    <p:anim calcmode="lin" valueType="num">
                                      <p:cBhvr additive="base">
                                        <p:cTn id="20"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randombar(horizont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sz="3900" b="1" i="1" dirty="0">
                <a:solidFill>
                  <a:srgbClr val="FF0000"/>
                </a:solidFill>
              </a:rPr>
              <a:t>¿</a:t>
            </a:r>
            <a:r>
              <a:rPr lang="es-CO" sz="3900" b="1" i="1" dirty="0" smtClean="0">
                <a:solidFill>
                  <a:srgbClr val="FF0000"/>
                </a:solidFill>
              </a:rPr>
              <a:t>Porqué </a:t>
            </a:r>
            <a:r>
              <a:rPr lang="es-CO" sz="3900" b="1" i="1" dirty="0">
                <a:solidFill>
                  <a:srgbClr val="FF0000"/>
                </a:solidFill>
              </a:rPr>
              <a:t>la iglesia de Dios no sería local sino universal?</a:t>
            </a:r>
          </a:p>
          <a:p>
            <a:pPr marL="0" indent="0" algn="ctr">
              <a:buNone/>
            </a:pPr>
            <a:r>
              <a:rPr lang="es-CO" dirty="0">
                <a:solidFill>
                  <a:srgbClr val="FF0000"/>
                </a:solidFill>
              </a:rPr>
              <a:t>Apoc.10:11</a:t>
            </a:r>
            <a:r>
              <a:rPr lang="es-CO" dirty="0" smtClean="0">
                <a:solidFill>
                  <a:srgbClr val="FF0000"/>
                </a:solidFill>
              </a:rPr>
              <a:t>.</a:t>
            </a:r>
            <a:r>
              <a:rPr lang="es-CO" b="1" baseline="30000" dirty="0"/>
              <a:t> </a:t>
            </a:r>
            <a:r>
              <a:rPr lang="es-CO" dirty="0" smtClean="0"/>
              <a:t>Y </a:t>
            </a:r>
            <a:r>
              <a:rPr lang="es-CO" dirty="0"/>
              <a:t>él me dijo: Necesario es que </a:t>
            </a:r>
            <a:r>
              <a:rPr lang="es-CO" i="1" u="sng" dirty="0"/>
              <a:t>otra vez profetices a muchos pueblos, y naciones, y lenguas, y reyes</a:t>
            </a:r>
            <a:r>
              <a:rPr lang="es-CO" dirty="0" smtClean="0"/>
              <a:t>.</a:t>
            </a:r>
          </a:p>
          <a:p>
            <a:pPr marL="0" indent="0">
              <a:buNone/>
            </a:pPr>
            <a:endParaRPr lang="es-CO" dirty="0">
              <a:solidFill>
                <a:srgbClr val="FF0000"/>
              </a:solidFill>
            </a:endParaRPr>
          </a:p>
          <a:p>
            <a:pPr marL="0" indent="0" algn="ctr">
              <a:buNone/>
            </a:pPr>
            <a:r>
              <a:rPr lang="es-CO" dirty="0"/>
              <a:t> </a:t>
            </a:r>
            <a:r>
              <a:rPr lang="es-CO" dirty="0" smtClean="0"/>
              <a:t>Recuerde que Juan estaba desterrado en la isla de Patmos. En </a:t>
            </a:r>
            <a:r>
              <a:rPr lang="es-CO" dirty="0"/>
              <a:t>un sentido específico, como un símbolo de la de los creyentes adventistas en los años 1840-1844.  Cuando esos creyentes oyeron por primera vez el mensaje de la inminencia de la segunda venida, fue para ellos “dulce como la miel”; pero cuando Cristo no vino como lo esperaban, su experiencia fue en verdad </a:t>
            </a:r>
            <a:r>
              <a:rPr lang="es-CO" dirty="0" smtClean="0"/>
              <a:t>amarga (y muchos abandonaron la fe, sucedió lo mismo con la muerte de Cristo).</a:t>
            </a:r>
            <a:endParaRPr lang="es-CO" dirty="0"/>
          </a:p>
          <a:p>
            <a:pPr marL="0" indent="0">
              <a:buNone/>
            </a:pPr>
            <a:endParaRPr lang="es-CO" dirty="0">
              <a:solidFill>
                <a:srgbClr val="FF0000"/>
              </a:solidFill>
            </a:endParaRPr>
          </a:p>
          <a:p>
            <a:endParaRPr lang="es-CO" dirty="0"/>
          </a:p>
          <a:p>
            <a:endParaRPr lang="es-CO" dirty="0"/>
          </a:p>
        </p:txBody>
      </p:sp>
    </p:spTree>
    <p:extLst>
      <p:ext uri="{BB962C8B-B14F-4D97-AF65-F5344CB8AC3E}">
        <p14:creationId xmlns:p14="http://schemas.microsoft.com/office/powerpoint/2010/main" val="1832250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336704"/>
          </a:xfrm>
        </p:spPr>
        <p:txBody>
          <a:bodyPr>
            <a:normAutofit lnSpcReduction="10000"/>
          </a:bodyPr>
          <a:lstStyle/>
          <a:p>
            <a:pPr marL="0" indent="0" algn="ctr">
              <a:buNone/>
            </a:pPr>
            <a:r>
              <a:rPr lang="es-CO" sz="4000" b="1" i="1" dirty="0">
                <a:solidFill>
                  <a:srgbClr val="FF0000"/>
                </a:solidFill>
              </a:rPr>
              <a:t>¿Cuál es su mensaje distintivo para este tiempo?</a:t>
            </a:r>
          </a:p>
          <a:p>
            <a:pPr marL="0" indent="0" algn="ctr">
              <a:buNone/>
            </a:pPr>
            <a:r>
              <a:rPr lang="es-CO" dirty="0">
                <a:solidFill>
                  <a:srgbClr val="FF0000"/>
                </a:solidFill>
              </a:rPr>
              <a:t>Apoc.14:6-12</a:t>
            </a:r>
            <a:r>
              <a:rPr lang="es-CO" dirty="0" smtClean="0">
                <a:solidFill>
                  <a:srgbClr val="FF0000"/>
                </a:solidFill>
              </a:rPr>
              <a:t>.</a:t>
            </a:r>
            <a:r>
              <a:rPr lang="es-CO" dirty="0"/>
              <a:t> Y </a:t>
            </a:r>
            <a:r>
              <a:rPr lang="es-CO" dirty="0" smtClean="0"/>
              <a:t>vi </a:t>
            </a:r>
            <a:r>
              <a:rPr lang="es-CO" dirty="0"/>
              <a:t>otro ángel volar por en medio del cielo, que tenía el evangelio eterno, para que evangelizase a los que moran en la tierra, y a toda nación, y tribu, y lengua, y pueblo, </a:t>
            </a:r>
            <a:r>
              <a:rPr lang="es-CO" b="1" baseline="30000" dirty="0" smtClean="0"/>
              <a:t>7 </a:t>
            </a:r>
            <a:r>
              <a:rPr lang="es-CO" dirty="0"/>
              <a:t>Diciendo a alta voz: </a:t>
            </a:r>
            <a:r>
              <a:rPr lang="es-CO" dirty="0" smtClean="0"/>
              <a:t>Temed </a:t>
            </a:r>
            <a:r>
              <a:rPr lang="es-CO" dirty="0"/>
              <a:t>a Dios, y </a:t>
            </a:r>
            <a:r>
              <a:rPr lang="es-CO" dirty="0" smtClean="0"/>
              <a:t>dadle </a:t>
            </a:r>
            <a:r>
              <a:rPr lang="es-CO" dirty="0"/>
              <a:t>gloria; porque la hora de su juicio es venida; y </a:t>
            </a:r>
            <a:r>
              <a:rPr lang="es-CO" dirty="0" smtClean="0"/>
              <a:t>adorad </a:t>
            </a:r>
            <a:r>
              <a:rPr lang="es-CO" dirty="0"/>
              <a:t>al que ha hecho el cielo, y la tierra, y la mar, y las fuentes de las </a:t>
            </a:r>
            <a:r>
              <a:rPr lang="es-CO" dirty="0" smtClean="0"/>
              <a:t>aguas.</a:t>
            </a:r>
            <a:r>
              <a:rPr lang="es-CO" dirty="0"/>
              <a:t> </a:t>
            </a:r>
            <a:r>
              <a:rPr lang="es-CO" b="1" baseline="30000" dirty="0" smtClean="0"/>
              <a:t>8 </a:t>
            </a:r>
            <a:r>
              <a:rPr lang="es-CO" dirty="0"/>
              <a:t>Y otro ángel le siguió, diciendo: Ya es </a:t>
            </a:r>
            <a:r>
              <a:rPr lang="es-CO" dirty="0" smtClean="0"/>
              <a:t>caída: </a:t>
            </a:r>
            <a:r>
              <a:rPr lang="es-CO" dirty="0"/>
              <a:t>ya es </a:t>
            </a:r>
            <a:r>
              <a:rPr lang="es-CO" dirty="0" smtClean="0"/>
              <a:t>caída </a:t>
            </a:r>
            <a:r>
              <a:rPr lang="es-CO" dirty="0"/>
              <a:t>Babilonia, aquella gran ciudad, porque ella ha dado a beber a todas las naciones del vino de la ira de su </a:t>
            </a:r>
            <a:r>
              <a:rPr lang="es-CO" dirty="0" smtClean="0"/>
              <a:t>fornicación</a:t>
            </a:r>
            <a:endParaRPr lang="es-CO" dirty="0"/>
          </a:p>
        </p:txBody>
      </p:sp>
    </p:spTree>
    <p:extLst>
      <p:ext uri="{BB962C8B-B14F-4D97-AF65-F5344CB8AC3E}">
        <p14:creationId xmlns:p14="http://schemas.microsoft.com/office/powerpoint/2010/main" val="328724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76672"/>
            <a:ext cx="8496944" cy="6192688"/>
          </a:xfrm>
        </p:spPr>
        <p:txBody>
          <a:bodyPr>
            <a:normAutofit fontScale="92500"/>
          </a:bodyPr>
          <a:lstStyle/>
          <a:p>
            <a:pPr marL="0" indent="0" algn="ctr">
              <a:buNone/>
            </a:pPr>
            <a:r>
              <a:rPr lang="es-CO" dirty="0" smtClean="0"/>
              <a:t> </a:t>
            </a:r>
            <a:r>
              <a:rPr lang="es-CO" b="1" baseline="30000" dirty="0"/>
              <a:t>9 </a:t>
            </a:r>
            <a:r>
              <a:rPr lang="es-CO" dirty="0"/>
              <a:t>Y el tercer ángel los siguió, diciendo en alta voz: Si alguno adora a la bestia, y a su imagen, y toma la señal en su frente, o en su mano, </a:t>
            </a:r>
            <a:r>
              <a:rPr lang="es-CO" b="1" baseline="30000" dirty="0"/>
              <a:t>10 </a:t>
            </a:r>
            <a:r>
              <a:rPr lang="es-CO" dirty="0"/>
              <a:t>Este tal beberá del vino de la ira de Dios, el cual está echado puro en el cáliz de su ira; y será atormentado con fuego y azufre delante de los santos ángeles, y delante del Cordero. </a:t>
            </a:r>
            <a:r>
              <a:rPr lang="es-CO" b="1" baseline="30000" dirty="0"/>
              <a:t>11 </a:t>
            </a:r>
            <a:r>
              <a:rPr lang="es-CO" dirty="0"/>
              <a:t>Y el humo del tormento de ellos sube para siempre jamás. Y los que adoran a la bestia, y a su imagen, no tienen reposo día y noche, y ni quienquiera que tomare la señal de su nombre. </a:t>
            </a:r>
            <a:r>
              <a:rPr lang="es-CO" b="1" baseline="30000" dirty="0"/>
              <a:t>12 </a:t>
            </a:r>
            <a:r>
              <a:rPr lang="es-CO" i="1" u="sng" dirty="0">
                <a:solidFill>
                  <a:srgbClr val="FF0000"/>
                </a:solidFill>
              </a:rPr>
              <a:t>Aquí está la paciencia de los santos: aquí están los que guardan los mandamientos de Dios, y la fe de Jesús</a:t>
            </a:r>
          </a:p>
          <a:p>
            <a:endParaRPr lang="es-CO" dirty="0"/>
          </a:p>
          <a:p>
            <a:endParaRPr lang="es-CO" dirty="0"/>
          </a:p>
        </p:txBody>
      </p:sp>
    </p:spTree>
    <p:extLst>
      <p:ext uri="{BB962C8B-B14F-4D97-AF65-F5344CB8AC3E}">
        <p14:creationId xmlns:p14="http://schemas.microsoft.com/office/powerpoint/2010/main" val="13882882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Note lo que cada ángel sostiene en sus manos: </a:t>
            </a:r>
            <a:endParaRPr lang="es-CO" dirty="0"/>
          </a:p>
        </p:txBody>
      </p:sp>
      <p:pic>
        <p:nvPicPr>
          <p:cNvPr id="4" name="Picture 2" descr="http://apocalipsis18-4.com/apoca0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556792"/>
            <a:ext cx="4680520" cy="496855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6971" y="1693252"/>
            <a:ext cx="4216565" cy="4832092"/>
          </a:xfrm>
          <a:prstGeom prst="rect">
            <a:avLst/>
          </a:prstGeom>
        </p:spPr>
        <p:txBody>
          <a:bodyPr wrap="square">
            <a:spAutoFit/>
          </a:bodyPr>
          <a:lstStyle/>
          <a:p>
            <a:pPr algn="ctr"/>
            <a:r>
              <a:rPr lang="es-CO" sz="2800" i="1" dirty="0">
                <a:solidFill>
                  <a:srgbClr val="FF0000"/>
                </a:solidFill>
              </a:rPr>
              <a:t>El evangelio Eterno, y la Santa Ley de Dios, sin quitarle ni ponerle una tilde o una jota, tal como lo dice Dios, así lo predica la iglesia Adventista del Séptimo Día; y la copa indica que el tiempo de gracia ya casi se termina, ese es el </a:t>
            </a:r>
            <a:r>
              <a:rPr lang="es-CO" sz="2800" i="1" dirty="0" smtClean="0">
                <a:solidFill>
                  <a:srgbClr val="FF0000"/>
                </a:solidFill>
              </a:rPr>
              <a:t>mensaje </a:t>
            </a:r>
            <a:r>
              <a:rPr lang="es-CO" sz="2800" i="1" dirty="0">
                <a:solidFill>
                  <a:srgbClr val="FF0000"/>
                </a:solidFill>
              </a:rPr>
              <a:t>que Dios quiere sea predicado en este tiempo.</a:t>
            </a:r>
            <a:endParaRPr lang="es-CO" sz="2800" i="1" dirty="0">
              <a:solidFill>
                <a:srgbClr val="FF0000"/>
              </a:solidFill>
            </a:endParaRPr>
          </a:p>
        </p:txBody>
      </p:sp>
    </p:spTree>
    <p:extLst>
      <p:ext uri="{BB962C8B-B14F-4D97-AF65-F5344CB8AC3E}">
        <p14:creationId xmlns:p14="http://schemas.microsoft.com/office/powerpoint/2010/main" val="1146035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lstStyle/>
          <a:p>
            <a:r>
              <a:rPr lang="es-CO" dirty="0" smtClean="0">
                <a:latin typeface="Algerian" pitchFamily="82" charset="0"/>
              </a:rPr>
              <a:t>Para reflexionar</a:t>
            </a:r>
            <a:endParaRPr lang="es-CO" dirty="0">
              <a:latin typeface="Algerian" pitchFamily="82" charset="0"/>
            </a:endParaRPr>
          </a:p>
        </p:txBody>
      </p:sp>
      <p:sp>
        <p:nvSpPr>
          <p:cNvPr id="3" name="2 Marcador de contenido"/>
          <p:cNvSpPr>
            <a:spLocks noGrp="1"/>
          </p:cNvSpPr>
          <p:nvPr>
            <p:ph idx="1"/>
          </p:nvPr>
        </p:nvSpPr>
        <p:spPr>
          <a:xfrm>
            <a:off x="457200" y="1600201"/>
            <a:ext cx="8229600" cy="2404864"/>
          </a:xfrm>
        </p:spPr>
        <p:txBody>
          <a:bodyPr>
            <a:normAutofit fontScale="92500" lnSpcReduction="20000"/>
          </a:bodyPr>
          <a:lstStyle/>
          <a:p>
            <a:pPr marL="0" indent="0" algn="ctr">
              <a:buNone/>
            </a:pPr>
            <a:r>
              <a:rPr lang="es-CO" sz="4000" b="1" i="1" dirty="0">
                <a:solidFill>
                  <a:srgbClr val="FF0000"/>
                </a:solidFill>
              </a:rPr>
              <a:t>¿Qué debo hacer?</a:t>
            </a:r>
          </a:p>
          <a:p>
            <a:r>
              <a:rPr lang="es-CO" sz="4000" b="1" dirty="0">
                <a:solidFill>
                  <a:srgbClr val="FF0000"/>
                </a:solidFill>
              </a:rPr>
              <a:t>1)</a:t>
            </a:r>
            <a:r>
              <a:rPr lang="es-CO" dirty="0"/>
              <a:t> Apoc.18:4.   </a:t>
            </a:r>
            <a:r>
              <a:rPr lang="es-CO" i="1" u="sng" dirty="0"/>
              <a:t>Salir de la Gran Babilonia.</a:t>
            </a:r>
          </a:p>
          <a:p>
            <a:r>
              <a:rPr lang="es-CO" sz="4000" b="1" dirty="0">
                <a:solidFill>
                  <a:srgbClr val="FF0000"/>
                </a:solidFill>
              </a:rPr>
              <a:t>2)</a:t>
            </a:r>
            <a:r>
              <a:rPr lang="es-CO" dirty="0"/>
              <a:t> Juan 10.16.   </a:t>
            </a:r>
            <a:r>
              <a:rPr lang="es-CO" i="1" u="sng" dirty="0"/>
              <a:t>Unirme a la iglesia de Cristo</a:t>
            </a:r>
            <a:r>
              <a:rPr lang="es-CO" dirty="0"/>
              <a:t>.</a:t>
            </a:r>
          </a:p>
          <a:p>
            <a:r>
              <a:rPr lang="es-CO" sz="4000" b="1" dirty="0">
                <a:solidFill>
                  <a:srgbClr val="FF0000"/>
                </a:solidFill>
              </a:rPr>
              <a:t>3)</a:t>
            </a:r>
            <a:r>
              <a:rPr lang="es-CO" dirty="0"/>
              <a:t> 1 Ped.2:9.     </a:t>
            </a:r>
            <a:r>
              <a:rPr lang="es-CO" i="1" u="sng" dirty="0"/>
              <a:t>Anunciar la </a:t>
            </a:r>
            <a:r>
              <a:rPr lang="es-CO" i="1" u="sng" dirty="0" smtClean="0"/>
              <a:t>verdad.</a:t>
            </a:r>
            <a:endParaRPr lang="es-CO" dirty="0"/>
          </a:p>
        </p:txBody>
      </p:sp>
      <p:sp>
        <p:nvSpPr>
          <p:cNvPr id="4" name="3 Rectángulo"/>
          <p:cNvSpPr/>
          <p:nvPr/>
        </p:nvSpPr>
        <p:spPr>
          <a:xfrm>
            <a:off x="0" y="4199467"/>
            <a:ext cx="6012160" cy="2677656"/>
          </a:xfrm>
          <a:prstGeom prst="rect">
            <a:avLst/>
          </a:prstGeom>
        </p:spPr>
        <p:txBody>
          <a:bodyPr wrap="square">
            <a:spAutoFit/>
          </a:bodyPr>
          <a:lstStyle/>
          <a:p>
            <a:pPr algn="ctr"/>
            <a:r>
              <a:rPr lang="es-CO" sz="2800" dirty="0" smtClean="0"/>
              <a:t>Mi </a:t>
            </a:r>
            <a:r>
              <a:rPr lang="es-CO" sz="2800" dirty="0"/>
              <a:t>deseo es que Dios le bendiga, si ya aceptó la verdad tal como lo dice la Biblia, y si no lo ha hecho todavía, mi invitación es que entregue ahora su corazón a Cristo, Él le ama, y desea paras la eternidad con tigo. Amen.</a:t>
            </a:r>
            <a:endParaRPr lang="es-CO" sz="2800" dirty="0"/>
          </a:p>
        </p:txBody>
      </p:sp>
      <p:sp>
        <p:nvSpPr>
          <p:cNvPr id="5"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4" name="Picture 4" descr="http://1.bp.blogspot.com/-lVRBV93qX_A/Te6OeN6t98I/AAAAAAAAAE0/28Cn8wgbPgk/s1600/oracion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363855"/>
            <a:ext cx="2808312"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965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5124"/>
                                        </p:tgtEl>
                                        <p:attrNameLst>
                                          <p:attrName>style.visibility</p:attrName>
                                        </p:attrNameLst>
                                      </p:cBhvr>
                                      <p:to>
                                        <p:strVal val="visible"/>
                                      </p:to>
                                    </p:set>
                                    <p:animEffect transition="in" filter="fade">
                                      <p:cBhvr>
                                        <p:cTn id="23" dur="1000"/>
                                        <p:tgtEl>
                                          <p:spTgt spid="5124"/>
                                        </p:tgtEl>
                                      </p:cBhvr>
                                    </p:animEffect>
                                    <p:anim calcmode="lin" valueType="num">
                                      <p:cBhvr>
                                        <p:cTn id="24" dur="1000" fill="hold"/>
                                        <p:tgtEl>
                                          <p:spTgt spid="5124"/>
                                        </p:tgtEl>
                                        <p:attrNameLst>
                                          <p:attrName>ppt_x</p:attrName>
                                        </p:attrNameLst>
                                      </p:cBhvr>
                                      <p:tavLst>
                                        <p:tav tm="0">
                                          <p:val>
                                            <p:strVal val="#ppt_x"/>
                                          </p:val>
                                        </p:tav>
                                        <p:tav tm="100000">
                                          <p:val>
                                            <p:strVal val="#ppt_x"/>
                                          </p:val>
                                        </p:tav>
                                      </p:tavLst>
                                    </p:anim>
                                    <p:anim calcmode="lin" valueType="num">
                                      <p:cBhvr>
                                        <p:cTn id="25"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inVertical)">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574</TotalTime>
  <Words>1778</Words>
  <Application>Microsoft Office PowerPoint</Application>
  <PresentationFormat>Presentación en pantalla (4:3)</PresentationFormat>
  <Paragraphs>62</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Texto base: Apocalipsis 12:1</vt:lpstr>
      <vt:lpstr>Presentación de PowerPoint</vt:lpstr>
      <vt:lpstr>Presentación de PowerPoint</vt:lpstr>
      <vt:lpstr>Presentación de PowerPoint</vt:lpstr>
      <vt:lpstr>Presentación de PowerPoint</vt:lpstr>
      <vt:lpstr>El sol es un símbolo de Cristo, del cual se viste la iglesia que guarda los mandamientos</vt:lpstr>
      <vt:lpstr>Presentación de PowerPoint</vt:lpstr>
      <vt:lpstr>Presentación de PowerPoint</vt:lpstr>
      <vt:lpstr>Presentación de PowerPoint</vt:lpstr>
      <vt:lpstr>La iglesia de Dios es una sola, desde el Génesis hasta el Apocalipsis.</vt:lpstr>
      <vt:lpstr>Presentación de PowerPoint</vt:lpstr>
      <vt:lpstr>El texto mencionas dos características de la iglesia de Dios en los últimos días, ya que Apocalipsis fue escrito aproximadamente por el año 96 d.C.</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Note lo que cada ángel sostiene en sus manos: </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IDENTIFICANDO AL REMANENTE FIEL DE DIOS</dc:title>
  <dc:creator>FAMILIA FIERRO CH</dc:creator>
  <cp:lastModifiedBy>FAMILIA FIERRO CH</cp:lastModifiedBy>
  <cp:revision>86</cp:revision>
  <dcterms:created xsi:type="dcterms:W3CDTF">2013-01-23T02:11:04Z</dcterms:created>
  <dcterms:modified xsi:type="dcterms:W3CDTF">2013-03-29T11:51:54Z</dcterms:modified>
</cp:coreProperties>
</file>